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31"/>
  </p:notesMasterIdLst>
  <p:sldIdLst>
    <p:sldId id="28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85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EB Garamond" pitchFamily="2" charset="0"/>
      <p:regular r:id="rId36"/>
      <p:bold r:id="rId37"/>
      <p:italic r:id="rId38"/>
      <p:boldItalic r:id="rId39"/>
    </p:embeddedFont>
    <p:embeddedFont>
      <p:font typeface="Helvetica Neue" panose="02000503000000020004" pitchFamily="2" charset="0"/>
      <p:regular r:id="rId40"/>
      <p:bold r:id="rId41"/>
      <p:italic r:id="rId42"/>
      <p:boldItalic r:id="rId43"/>
    </p:embeddedFont>
    <p:embeddedFont>
      <p:font typeface="Libre Franklin" pitchFamily="2" charset="77"/>
      <p:regular r:id="rId44"/>
      <p:bold r:id="rId45"/>
      <p:italic r:id="rId46"/>
      <p:boldItalic r:id="rId47"/>
    </p:embeddedFont>
    <p:embeddedFont>
      <p:font typeface="Open Sans" panose="020B0606030504020204" pitchFamily="34" charset="0"/>
      <p:regular r:id="rId48"/>
      <p:bold r:id="rId49"/>
      <p:italic r:id="rId50"/>
      <p:boldItalic r:id="rId51"/>
    </p:embeddedFont>
    <p:embeddedFont>
      <p:font typeface="Open Sans Bold" pitchFamily="2" charset="0"/>
      <p:regular r:id="rId52"/>
      <p:bold r:id="rId53"/>
      <p:italic r:id="rId54"/>
      <p:boldItalic r:id="rId55"/>
    </p:embeddedFont>
    <p:embeddedFont>
      <p:font typeface="Open Sans Medium" pitchFamily="2" charset="0"/>
      <p:regular r:id="rId56"/>
      <p:bold r:id="rId57"/>
      <p:italic r:id="rId58"/>
      <p:boldItalic r:id="rId59"/>
    </p:embeddedFont>
    <p:embeddedFont>
      <p:font typeface="Open Sans SemiBold" panose="020F0502020204030204" pitchFamily="34" charset="0"/>
      <p:regular r:id="rId60"/>
      <p:bold r:id="rId61"/>
      <p:italic r:id="rId62"/>
      <p:boldItalic r:id="rId63"/>
    </p:embeddedFont>
    <p:embeddedFont>
      <p:font typeface="Puritan" pitchFamily="2" charset="2"/>
      <p:regular r:id="rId64"/>
      <p:bold r:id="rId65"/>
      <p:italic r:id="rId66"/>
      <p:boldItalic r:id="rId67"/>
    </p:embeddedFont>
    <p:embeddedFont>
      <p:font typeface="Quattrocento Sans" panose="020B0502050000020003" pitchFamily="34" charset="0"/>
      <p:regular r:id="rId68"/>
      <p:bold r:id="rId69"/>
      <p:italic r:id="rId70"/>
      <p:boldItalic r:id="rId71"/>
    </p:embeddedFont>
    <p:embeddedFont>
      <p:font typeface="Roboto Mono" pitchFamily="49" charset="0"/>
      <p:regular r:id="rId72"/>
      <p:bold r:id="rId73"/>
      <p:italic r:id="rId74"/>
      <p:boldItalic r:id="rId75"/>
    </p:embeddedFont>
    <p:embeddedFont>
      <p:font typeface="Trebuchet MS" panose="020B0703020202090204" pitchFamily="34" charset="0"/>
      <p:regular r:id="rId76"/>
      <p:bold r:id="rId77"/>
      <p: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7425DA-0C73-4611-A1B2-7E2D07E5853E}">
  <a:tblStyle styleId="{FF7425DA-0C73-4611-A1B2-7E2D07E5853E}" styleName="Table_0">
    <a:wholeTbl>
      <a:tcTxStyle b="off" i="off">
        <a:font>
          <a:latin typeface="Segoe UI"/>
          <a:ea typeface="Segoe UI"/>
          <a:cs typeface="Segoe U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Segoe UI"/>
          <a:ea typeface="Segoe UI"/>
          <a:cs typeface="Segoe U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Segoe UI"/>
          <a:ea typeface="Segoe UI"/>
          <a:cs typeface="Segoe U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Segoe UI"/>
          <a:ea typeface="Segoe UI"/>
          <a:cs typeface="Segoe U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Segoe UI"/>
          <a:ea typeface="Segoe UI"/>
          <a:cs typeface="Segoe U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F5FFB0F-F8E8-4EC1-BD12-4D26D0A4FDB5}" styleName="Table_1">
    <a:wholeTbl>
      <a:tcTxStyle b="off" i="off">
        <a:font>
          <a:latin typeface="Segoe UI"/>
          <a:ea typeface="Segoe UI"/>
          <a:cs typeface="Segoe U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4E8E8"/>
          </a:solidFill>
        </a:fill>
      </a:tcStyle>
    </a:wholeTbl>
    <a:band1H>
      <a:tcTxStyle/>
      <a:tcStyle>
        <a:tcBdr/>
        <a:fill>
          <a:solidFill>
            <a:srgbClr val="E8CFC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8CFC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Segoe UI"/>
          <a:ea typeface="Segoe UI"/>
          <a:cs typeface="Segoe UI"/>
        </a:font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 i="off">
        <a:font>
          <a:latin typeface="Segoe UI"/>
          <a:ea typeface="Segoe UI"/>
          <a:cs typeface="Segoe UI"/>
        </a:font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 i="off">
        <a:font>
          <a:latin typeface="Segoe UI"/>
          <a:ea typeface="Segoe UI"/>
          <a:cs typeface="Segoe U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Segoe UI"/>
          <a:ea typeface="Segoe UI"/>
          <a:cs typeface="Segoe U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23"/>
  </p:normalViewPr>
  <p:slideViewPr>
    <p:cSldViewPr snapToGrid="0">
      <p:cViewPr varScale="1">
        <p:scale>
          <a:sx n="125" d="100"/>
          <a:sy n="125" d="100"/>
        </p:scale>
        <p:origin x="1784" y="1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63" Type="http://schemas.openxmlformats.org/officeDocument/2006/relationships/font" Target="fonts/font32.fntdata"/><Relationship Id="rId68" Type="http://schemas.openxmlformats.org/officeDocument/2006/relationships/font" Target="fonts/font3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53" Type="http://schemas.openxmlformats.org/officeDocument/2006/relationships/font" Target="fonts/font22.fntdata"/><Relationship Id="rId58" Type="http://schemas.openxmlformats.org/officeDocument/2006/relationships/font" Target="fonts/font27.fntdata"/><Relationship Id="rId74" Type="http://schemas.openxmlformats.org/officeDocument/2006/relationships/font" Target="fonts/font43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30.fntdata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56" Type="http://schemas.openxmlformats.org/officeDocument/2006/relationships/font" Target="fonts/font25.fntdata"/><Relationship Id="rId64" Type="http://schemas.openxmlformats.org/officeDocument/2006/relationships/font" Target="fonts/font33.fntdata"/><Relationship Id="rId69" Type="http://schemas.openxmlformats.org/officeDocument/2006/relationships/font" Target="fonts/font38.fntdata"/><Relationship Id="rId77" Type="http://schemas.openxmlformats.org/officeDocument/2006/relationships/font" Target="fonts/font46.fntdata"/><Relationship Id="rId8" Type="http://schemas.openxmlformats.org/officeDocument/2006/relationships/slide" Target="slides/slide7.xml"/><Relationship Id="rId51" Type="http://schemas.openxmlformats.org/officeDocument/2006/relationships/font" Target="fonts/font20.fntdata"/><Relationship Id="rId72" Type="http://schemas.openxmlformats.org/officeDocument/2006/relationships/font" Target="fonts/font41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59" Type="http://schemas.openxmlformats.org/officeDocument/2006/relationships/font" Target="fonts/font28.fntdata"/><Relationship Id="rId67" Type="http://schemas.openxmlformats.org/officeDocument/2006/relationships/font" Target="fonts/font36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54" Type="http://schemas.openxmlformats.org/officeDocument/2006/relationships/font" Target="fonts/font23.fntdata"/><Relationship Id="rId62" Type="http://schemas.openxmlformats.org/officeDocument/2006/relationships/font" Target="fonts/font31.fntdata"/><Relationship Id="rId70" Type="http://schemas.openxmlformats.org/officeDocument/2006/relationships/font" Target="fonts/font39.fntdata"/><Relationship Id="rId75" Type="http://schemas.openxmlformats.org/officeDocument/2006/relationships/font" Target="fonts/font4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font" Target="fonts/font18.fntdata"/><Relationship Id="rId57" Type="http://schemas.openxmlformats.org/officeDocument/2006/relationships/font" Target="fonts/font26.fntdata"/><Relationship Id="rId10" Type="http://schemas.openxmlformats.org/officeDocument/2006/relationships/slide" Target="slides/slide9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font" Target="fonts/font21.fntdata"/><Relationship Id="rId60" Type="http://schemas.openxmlformats.org/officeDocument/2006/relationships/font" Target="fonts/font29.fntdata"/><Relationship Id="rId65" Type="http://schemas.openxmlformats.org/officeDocument/2006/relationships/font" Target="fonts/font34.fntdata"/><Relationship Id="rId73" Type="http://schemas.openxmlformats.org/officeDocument/2006/relationships/font" Target="fonts/font42.fntdata"/><Relationship Id="rId78" Type="http://schemas.openxmlformats.org/officeDocument/2006/relationships/font" Target="fonts/font47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8.fntdata"/><Relationship Id="rId34" Type="http://schemas.openxmlformats.org/officeDocument/2006/relationships/font" Target="fonts/font3.fntdata"/><Relationship Id="rId50" Type="http://schemas.openxmlformats.org/officeDocument/2006/relationships/font" Target="fonts/font19.fntdata"/><Relationship Id="rId55" Type="http://schemas.openxmlformats.org/officeDocument/2006/relationships/font" Target="fonts/font24.fntdata"/><Relationship Id="rId76" Type="http://schemas.openxmlformats.org/officeDocument/2006/relationships/font" Target="fonts/font45.fntdata"/><Relationship Id="rId7" Type="http://schemas.openxmlformats.org/officeDocument/2006/relationships/slide" Target="slides/slide6.xml"/><Relationship Id="rId71" Type="http://schemas.openxmlformats.org/officeDocument/2006/relationships/font" Target="fonts/font4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66" Type="http://schemas.openxmlformats.org/officeDocument/2006/relationships/font" Target="fonts/font35.fntdata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10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7c8b8b64d3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7c8b8b64d3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7c8b8b64d3_2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7c8b8b64d3_2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7c8b8b64d3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7c8b8b64d3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7c8b8b64d3_2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7c8b8b64d3_2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7c8b8b64d3_2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27c8b8b64d3_2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7c8b8b64d3_2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7c8b8b64d3_2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7c8b8b64d3_2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7c8b8b64d3_2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7ce9dccf23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7ce9dccf23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7c8b8b64d3_2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27c8b8b64d3_2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7c8b8b64d3_2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7c8b8b64d3_2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bca937b2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7bca937b2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7c8b8b64d3_2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7c8b8b64d3_2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7c8b8b64d3_2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7c8b8b64d3_2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7c8b8b64d3_2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7c8b8b64d3_2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7c8b8b64d3_2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27c8b8b64d3_2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27c8b8b64d3_2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27c8b8b64d3_2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7c8b8b64d3_2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7c8b8b64d3_2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7c8b8b64d3_2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7c8b8b64d3_2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7c8b8b64d3_2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27c8b8b64d3_2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27c8b8b64d3_2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27c8b8b64d3_2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7c110264f8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7c110264f8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7bca937b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7bca937b2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7c8b8b64d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7c8b8b64d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c8b8b64d3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7c8b8b64d3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ce9dccf23_3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7ce9dccf23_3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7c8b8b64d3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7c8b8b64d3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7c8b8b64d3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7c8b8b64d3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0" y="-3425"/>
            <a:ext cx="9144000" cy="88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_HEADER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 b="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9pPr>
          </a:lstStyle>
          <a:p>
            <a:endParaRPr/>
          </a:p>
        </p:txBody>
      </p:sp>
      <p:cxnSp>
        <p:nvCxnSpPr>
          <p:cNvPr id="64" name="Google Shape;64;p13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589425" y="3441425"/>
            <a:ext cx="79941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1">
  <p:cSld name="SECTION_HEADER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_1">
    <p:bg>
      <p:bgPr>
        <a:solidFill>
          <a:srgbClr val="202729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ctrTitle"/>
          </p:nvPr>
        </p:nvSpPr>
        <p:spPr>
          <a:xfrm>
            <a:off x="685800" y="1543051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1"/>
          </p:nvPr>
        </p:nvSpPr>
        <p:spPr>
          <a:xfrm>
            <a:off x="685800" y="2859881"/>
            <a:ext cx="77724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ftr" idx="11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0" y="2846070"/>
            <a:ext cx="9144000" cy="16459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2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152400" y="0"/>
            <a:ext cx="8991600" cy="445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152400" y="445771"/>
            <a:ext cx="8991600" cy="4321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●"/>
              <a:defRPr sz="2200"/>
            </a:lvl1pPr>
            <a:lvl2pPr marL="914400" lvl="1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/>
            </a:lvl2pPr>
            <a:lvl3pPr marL="1371600" lvl="2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  <a:defRPr sz="2200" b="0"/>
            </a:lvl3pPr>
            <a:lvl4pPr marL="1828800" lvl="3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 sz="2200" b="0"/>
            </a:lvl4pPr>
            <a:lvl5pPr marL="2286000" lvl="4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  <a:defRPr sz="2200" b="0"/>
            </a:lvl5pPr>
            <a:lvl6pPr marL="2743200" lvl="5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ftr" idx="11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ldNum" idx="12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bg>
      <p:bgPr>
        <a:solidFill>
          <a:srgbClr val="20272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ctrTitle"/>
          </p:nvPr>
        </p:nvSpPr>
        <p:spPr>
          <a:xfrm>
            <a:off x="685800" y="1543051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ftr" idx="11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ldNum" idx="12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0" y="2846070"/>
            <a:ext cx="9144000" cy="16459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2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(no anim)">
  <p:cSld name="Title and Content (no anim)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152400" y="0"/>
            <a:ext cx="8991600" cy="445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1"/>
          </p:nvPr>
        </p:nvSpPr>
        <p:spPr>
          <a:xfrm>
            <a:off x="152400" y="445771"/>
            <a:ext cx="8991600" cy="4321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●"/>
              <a:defRPr sz="2200"/>
            </a:lvl1pPr>
            <a:lvl2pPr marL="914400" lvl="1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/>
            </a:lvl2pPr>
            <a:lvl3pPr marL="1371600" lvl="2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  <a:defRPr sz="2200" b="0"/>
            </a:lvl3pPr>
            <a:lvl4pPr marL="1828800" lvl="3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 sz="2200" b="0"/>
            </a:lvl4pPr>
            <a:lvl5pPr marL="2286000" lvl="4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  <a:defRPr sz="2200" b="0"/>
            </a:lvl5pPr>
            <a:lvl6pPr marL="2743200" lvl="5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ftr" idx="11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ldNum" idx="12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2">
  <p:cSld name="SECTION_HEADER_2">
    <p:bg>
      <p:bgPr>
        <a:gradFill>
          <a:gsLst>
            <a:gs pos="0">
              <a:srgbClr val="EEEEEE"/>
            </a:gs>
            <a:gs pos="73000">
              <a:srgbClr val="EDEDED"/>
            </a:gs>
            <a:gs pos="82000">
              <a:srgbClr val="EEEEEE"/>
            </a:gs>
            <a:gs pos="100000">
              <a:srgbClr val="EDEDED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5" name="Google Shape;95;p19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50B0D6A5-BC3B-B40E-0E7F-ACB12656EB7B}"/>
              </a:ext>
            </a:extLst>
          </p:cNvPr>
          <p:cNvSpPr txBox="1">
            <a:spLocks/>
          </p:cNvSpPr>
          <p:nvPr userDrawn="1"/>
        </p:nvSpPr>
        <p:spPr>
          <a:xfrm>
            <a:off x="92365" y="1631272"/>
            <a:ext cx="3459437" cy="320927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75426" tIns="75426" rIns="75426" bIns="75426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sz="135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050" dirty="0"/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09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09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227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091" dirty="0"/>
              <a:t>Spring 2023, Term 2234</a:t>
            </a:r>
          </a:p>
          <a:p>
            <a:pPr algn="r"/>
            <a:r>
              <a:rPr lang="en-US" sz="1091" dirty="0"/>
              <a:t>Friday 12 PM Recitation</a:t>
            </a:r>
          </a:p>
          <a:p>
            <a:pPr algn="r"/>
            <a:r>
              <a:rPr lang="en-US" sz="1091" dirty="0"/>
              <a:t>Jan 20</a:t>
            </a:r>
            <a:r>
              <a:rPr lang="en-US" sz="1091" baseline="30000" dirty="0"/>
              <a:t>th</a:t>
            </a:r>
            <a:r>
              <a:rPr lang="en-US" sz="1091" dirty="0"/>
              <a:t>, 2023</a:t>
            </a:r>
            <a:endParaRPr lang="en-US" sz="1227" dirty="0"/>
          </a:p>
          <a:p>
            <a:pPr algn="r"/>
            <a:endParaRPr lang="en-US" sz="1050" dirty="0"/>
          </a:p>
          <a:p>
            <a:pPr algn="r"/>
            <a:r>
              <a:rPr lang="en-US" sz="1050" dirty="0"/>
              <a:t>Slides adapted from </a:t>
            </a:r>
          </a:p>
          <a:p>
            <a:pPr algn="r"/>
            <a:r>
              <a:rPr lang="en-US" sz="1050" dirty="0"/>
              <a:t>Martha Dixon and Vinicius Petrucci</a:t>
            </a:r>
          </a:p>
          <a:p>
            <a:pPr algn="r"/>
            <a:endParaRPr lang="en-US" sz="1050" dirty="0"/>
          </a:p>
          <a:p>
            <a:pPr algn="r"/>
            <a:r>
              <a:rPr lang="en-US" sz="1050" dirty="0"/>
              <a:t>Department of Computer Science</a:t>
            </a:r>
          </a:p>
          <a:p>
            <a:pPr algn="r"/>
            <a:r>
              <a:rPr lang="en-US" sz="1050" dirty="0"/>
              <a:t>School of Computing &amp; Information</a:t>
            </a:r>
          </a:p>
          <a:p>
            <a:pPr algn="r"/>
            <a:r>
              <a:rPr lang="en-US" sz="1050" dirty="0"/>
              <a:t>University of Pittsb</a:t>
            </a:r>
            <a:r>
              <a:rPr lang="en-US" sz="1091" dirty="0"/>
              <a:t>urgh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3416"/>
            <a:ext cx="9162545" cy="5136670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79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3416"/>
            <a:ext cx="9162545" cy="5136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79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3" y="1546612"/>
            <a:ext cx="5139313" cy="57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1909"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3" y="2159773"/>
            <a:ext cx="5139313" cy="1795079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545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1568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3" y="2126284"/>
            <a:ext cx="5139313" cy="66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18545" y="-4233"/>
            <a:ext cx="9162545" cy="572906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47727" tIns="47727" rIns="47727" bIns="47727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79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1057017" y="11447"/>
            <a:ext cx="4917818" cy="507072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545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114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8" name="Google Shape;18;p2"/>
          <p:cNvCxnSpPr/>
          <p:nvPr/>
        </p:nvCxnSpPr>
        <p:spPr>
          <a:xfrm>
            <a:off x="6076817" y="162598"/>
            <a:ext cx="0" cy="261141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4116B-E4FA-8F83-8DD2-A83A794048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78800" y="17271"/>
            <a:ext cx="2787424" cy="495425"/>
          </a:xfrm>
        </p:spPr>
        <p:txBody>
          <a:bodyPr/>
          <a:lstStyle>
            <a:lvl1pPr>
              <a:defRPr lang="en-US" sz="1636" b="0" i="0" u="none" strike="noStrike" cap="none" dirty="0" smtClean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Arial"/>
              </a:defRPr>
            </a:lvl1pPr>
            <a:lvl2pPr>
              <a:defRPr/>
            </a:lvl2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Click to edit Master text styles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Second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03CFB4-9021-51CA-7606-96EAE5984A2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2364" y="1631272"/>
            <a:ext cx="3459437" cy="3209277"/>
          </a:xfrm>
        </p:spPr>
        <p:txBody>
          <a:bodyPr>
            <a:normAutofit/>
          </a:bodyPr>
          <a:lstStyle>
            <a:lvl1pPr marL="57150" indent="0" algn="r">
              <a:buNone/>
              <a:defRPr lang="en-US" sz="1275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275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275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275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275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8880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619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▶"/>
              <a:defRPr sz="2100">
                <a:solidFill>
                  <a:schemeClr val="accent1"/>
                </a:solidFill>
              </a:defRPr>
            </a:lvl1pPr>
            <a:lvl2pPr marL="914400" lvl="1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  <a:defRPr sz="1700">
                <a:solidFill>
                  <a:schemeClr val="dk1"/>
                </a:solidFill>
              </a:defRPr>
            </a:lvl2pPr>
            <a:lvl3pPr marL="1371600" lvl="2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 sz="1700">
                <a:solidFill>
                  <a:schemeClr val="dk1"/>
                </a:solidFill>
              </a:defRPr>
            </a:lvl3pPr>
            <a:lvl4pPr marL="1828800" lvl="3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 sz="1700">
                <a:solidFill>
                  <a:schemeClr val="dk1"/>
                </a:solidFill>
              </a:defRPr>
            </a:lvl4pPr>
            <a:lvl5pPr marL="2286000" lvl="4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>
                <a:solidFill>
                  <a:schemeClr val="dk1"/>
                </a:solidFill>
              </a:defRPr>
            </a:lvl5pPr>
            <a:lvl6pPr marL="2743200" lvl="5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 sz="1700">
                <a:solidFill>
                  <a:schemeClr val="dk1"/>
                </a:solidFill>
              </a:defRPr>
            </a:lvl6pPr>
            <a:lvl7pPr marL="3200400" lvl="6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 sz="1700">
                <a:solidFill>
                  <a:schemeClr val="dk1"/>
                </a:solidFill>
              </a:defRPr>
            </a:lvl7pPr>
            <a:lvl8pPr marL="3657600" lvl="7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>
                <a:solidFill>
                  <a:schemeClr val="dk1"/>
                </a:solidFill>
              </a:defRPr>
            </a:lvl8pPr>
            <a:lvl9pPr marL="4114800" lvl="8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 sz="1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▶"/>
              <a:defRPr sz="17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–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»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▶"/>
              <a:defRPr sz="17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–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»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17775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▶"/>
              <a:defRPr sz="17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–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»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8"/>
          <p:cNvSpPr/>
          <p:nvPr/>
        </p:nvSpPr>
        <p:spPr>
          <a:xfrm>
            <a:off x="0" y="-3425"/>
            <a:ext cx="9144000" cy="88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4572000" y="4830675"/>
            <a:ext cx="4572000" cy="312900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61950">
              <a:spcBef>
                <a:spcPts val="0"/>
              </a:spcBef>
              <a:spcAft>
                <a:spcPts val="0"/>
              </a:spcAft>
              <a:buSzPts val="2100"/>
              <a:buChar char="▶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–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»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0" y="-3425"/>
            <a:ext cx="9144000" cy="75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590000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-3425"/>
            <a:ext cx="9144000" cy="75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/>
          <p:nvPr/>
        </p:nvSpPr>
        <p:spPr>
          <a:xfrm>
            <a:off x="150" y="4830675"/>
            <a:ext cx="9144000" cy="312900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ibre Franklin"/>
              <a:buNone/>
              <a:defRPr sz="3000" b="1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619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ibre Franklin"/>
              <a:buChar char="▶"/>
              <a:defRPr sz="21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–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●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»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○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■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●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○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■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455150" y="4859535"/>
            <a:ext cx="1432576" cy="2563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7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riffinhurt.com/teachin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18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Recitation 2: Bitwise Operators and I/O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36077" y="2159773"/>
            <a:ext cx="3854485" cy="244375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227" dirty="0"/>
              <a:t>Bitwise operators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27" dirty="0"/>
              <a:t>Input and Output in 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27" dirty="0"/>
              <a:t>Lab 1: Data Lab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227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636104" y="-4027"/>
            <a:ext cx="4999265" cy="572906"/>
          </a:xfrm>
        </p:spPr>
        <p:txBody>
          <a:bodyPr anchor="ctr">
            <a:noAutofit/>
          </a:bodyPr>
          <a:lstStyle/>
          <a:p>
            <a:pPr marL="0" indent="0">
              <a:spcBef>
                <a:spcPct val="0"/>
              </a:spcBef>
            </a:pPr>
            <a:r>
              <a:rPr lang="en-US" sz="2025" dirty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  <a:cs typeface="Open Sans Bold" panose="020B0806030504020204" pitchFamily="34" charset="0"/>
              </a:rPr>
              <a:t>CS 0449: Introduction to Systems Software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C9C879-6444-35C5-2726-CB2493ED776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>
            <a:normAutofit fontScale="77500" lnSpcReduction="20000"/>
          </a:bodyPr>
          <a:lstStyle/>
          <a:p>
            <a:pPr marL="57150" indent="0">
              <a:buNone/>
            </a:pPr>
            <a:r>
              <a:rPr lang="en-US" sz="2550" dirty="0"/>
              <a:t>Griffin Hurt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4F3798-62BA-095A-C88E-900CE33E931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pPr algn="r">
              <a:lnSpc>
                <a:spcPct val="120000"/>
              </a:lnSpc>
            </a:pPr>
            <a:r>
              <a:rPr lang="en-US" sz="165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Griffin Hurt</a:t>
            </a:r>
          </a:p>
          <a:p>
            <a:pPr>
              <a:lnSpc>
                <a:spcPct val="120000"/>
              </a:lnSpc>
            </a:pPr>
            <a:r>
              <a:rPr lang="en-US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Undergraduate Teaching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Fellow</a:t>
            </a:r>
            <a:endParaRPr lang="en-US" b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105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griffhurt@pitt.edu</a:t>
            </a:r>
            <a:endParaRPr lang="en-US" sz="1050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105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griffinhurt.com</a:t>
            </a:r>
            <a:endParaRPr lang="en-US" sz="1050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endParaRPr lang="en-US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Spring 2024, Term 2244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Friday 2 PM Recitation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 26</a:t>
            </a:r>
            <a:r>
              <a:rPr lang="en-US" sz="1125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</a:t>
            </a:r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2024</a:t>
            </a:r>
          </a:p>
          <a:p>
            <a:endParaRPr lang="en-US" sz="1125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Slides adapted from </a:t>
            </a:r>
          </a:p>
          <a:p>
            <a:r>
              <a:rPr lang="en-US" sz="1125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Shinwoo</a:t>
            </a:r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Kim, Martha Dixon, and Vinicius Petrucci</a:t>
            </a:r>
          </a:p>
          <a:p>
            <a:endParaRPr lang="en-US" sz="1125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Department of Computer Science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 of Computing &amp; Information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University of Pittsburgh</a:t>
            </a:r>
          </a:p>
        </p:txBody>
      </p:sp>
    </p:spTree>
    <p:extLst>
      <p:ext uri="{BB962C8B-B14F-4D97-AF65-F5344CB8AC3E}">
        <p14:creationId xmlns:p14="http://schemas.microsoft.com/office/powerpoint/2010/main" val="364175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0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76" name="Google Shape;276;p30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So… what does it DO?</a:t>
            </a:r>
            <a:endParaRPr/>
          </a:p>
        </p:txBody>
      </p:sp>
      <p:sp>
        <p:nvSpPr>
          <p:cNvPr id="277" name="Google Shape;277;p30"/>
          <p:cNvSpPr txBox="1">
            <a:spLocks noGrp="1"/>
          </p:cNvSpPr>
          <p:nvPr>
            <p:ph type="body" idx="1"/>
          </p:nvPr>
        </p:nvSpPr>
        <p:spPr>
          <a:xfrm>
            <a:off x="152400" y="902971"/>
            <a:ext cx="89916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let's start with a value like 5 and shift left and see what happens</a:t>
            </a:r>
            <a:endParaRPr/>
          </a:p>
        </p:txBody>
      </p:sp>
      <p:graphicFrame>
        <p:nvGraphicFramePr>
          <p:cNvPr id="278" name="Google Shape;278;p30"/>
          <p:cNvGraphicFramePr/>
          <p:nvPr/>
        </p:nvGraphicFramePr>
        <p:xfrm>
          <a:off x="2560323" y="1383030"/>
          <a:ext cx="4023350" cy="926600"/>
        </p:xfrm>
        <a:graphic>
          <a:graphicData uri="http://schemas.openxmlformats.org/drawingml/2006/table">
            <a:tbl>
              <a:tblPr firstRow="1"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/>
                        <a:t>Binary</a:t>
                      </a:r>
                      <a:endParaRPr sz="1300"/>
                    </a:p>
                  </a:txBody>
                  <a:tcPr marL="91450" marR="91450" marT="41150" marB="41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/>
                        <a:t>Decimal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7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00000101</a:t>
                      </a:r>
                      <a:endParaRPr sz="1300"/>
                    </a:p>
                  </a:txBody>
                  <a:tcPr marL="91450" marR="91450" marT="41150" marB="41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/>
                        <a:t>5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9" name="Google Shape;279;p30"/>
          <p:cNvGraphicFramePr/>
          <p:nvPr/>
        </p:nvGraphicFramePr>
        <p:xfrm>
          <a:off x="2560323" y="2315718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00001010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80" name="Google Shape;280;p30"/>
          <p:cNvGraphicFramePr/>
          <p:nvPr/>
        </p:nvGraphicFramePr>
        <p:xfrm>
          <a:off x="4572003" y="2315718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/>
                        <a:t>10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81" name="Google Shape;281;p30"/>
          <p:cNvGraphicFramePr/>
          <p:nvPr/>
        </p:nvGraphicFramePr>
        <p:xfrm>
          <a:off x="2560323" y="2782062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00010100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82" name="Google Shape;282;p30"/>
          <p:cNvGraphicFramePr/>
          <p:nvPr/>
        </p:nvGraphicFramePr>
        <p:xfrm>
          <a:off x="4572003" y="2782062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/>
                        <a:t>20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83" name="Google Shape;283;p30"/>
          <p:cNvGraphicFramePr/>
          <p:nvPr/>
        </p:nvGraphicFramePr>
        <p:xfrm>
          <a:off x="2560323" y="3248406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00101000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84" name="Google Shape;284;p30"/>
          <p:cNvGraphicFramePr/>
          <p:nvPr/>
        </p:nvGraphicFramePr>
        <p:xfrm>
          <a:off x="4572003" y="3248406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/>
                        <a:t>40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85" name="Google Shape;285;p30"/>
          <p:cNvGraphicFramePr/>
          <p:nvPr/>
        </p:nvGraphicFramePr>
        <p:xfrm>
          <a:off x="2560323" y="3715704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01010000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86" name="Google Shape;286;p30"/>
          <p:cNvGraphicFramePr/>
          <p:nvPr/>
        </p:nvGraphicFramePr>
        <p:xfrm>
          <a:off x="4572003" y="3715704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/>
                        <a:t>80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1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92" name="Google Shape;292;p31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 &lt;&lt; n == a × 2n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3" name="Google Shape;293;p31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57175" lvl="0" indent="-257175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Font typeface="Trebuchet MS"/>
              <a:buChar char="▶"/>
            </a:pPr>
            <a:r>
              <a:rPr lang="en" sz="2200" b="1">
                <a:solidFill>
                  <a:srgbClr val="FF0000"/>
                </a:solidFill>
              </a:rPr>
              <a:t>shifting left by </a:t>
            </a:r>
            <a:r>
              <a:rPr lang="en" sz="2200" b="1" i="1">
                <a:solidFill>
                  <a:srgbClr val="FF0000"/>
                </a:solidFill>
              </a:rPr>
              <a:t>n</a:t>
            </a:r>
            <a:r>
              <a:rPr lang="en" sz="2200" b="1">
                <a:solidFill>
                  <a:srgbClr val="FF0000"/>
                </a:solidFill>
              </a:rPr>
              <a:t> is the same as multiplying by 2</a:t>
            </a:r>
            <a:r>
              <a:rPr lang="en" sz="2200" b="1" baseline="30000">
                <a:solidFill>
                  <a:srgbClr val="FF0000"/>
                </a:solidFill>
              </a:rPr>
              <a:t>n</a:t>
            </a:r>
            <a:endParaRPr sz="2200"/>
          </a:p>
          <a:p>
            <a:pPr marL="515780" lvl="1" indent="-257174" algn="l" rtl="0">
              <a:spcBef>
                <a:spcPts val="0"/>
              </a:spcBef>
              <a:spcAft>
                <a:spcPts val="0"/>
              </a:spcAft>
              <a:buSzPts val="2200"/>
              <a:buChar char="–"/>
            </a:pPr>
            <a:r>
              <a:rPr lang="en" sz="2200"/>
              <a:t>you probably learned this as "moving the decimal point"</a:t>
            </a:r>
            <a:endParaRPr sz="2200"/>
          </a:p>
          <a:p>
            <a:pPr marL="515780" lvl="1" indent="-257174" algn="l" rtl="0">
              <a:spcBef>
                <a:spcPts val="0"/>
              </a:spcBef>
              <a:spcAft>
                <a:spcPts val="0"/>
              </a:spcAft>
              <a:buSzPts val="2200"/>
              <a:buChar char="–"/>
            </a:pPr>
            <a:r>
              <a:rPr lang="en" sz="2200"/>
              <a:t>and moving the decimal point </a:t>
            </a:r>
            <a:r>
              <a:rPr lang="en" sz="2200" i="1"/>
              <a:t>right</a:t>
            </a:r>
            <a:r>
              <a:rPr lang="en" sz="2200"/>
              <a:t> is like shifting the digits </a:t>
            </a:r>
            <a:r>
              <a:rPr lang="en" sz="2200" i="1"/>
              <a:t>left</a:t>
            </a:r>
            <a:endParaRPr sz="2200"/>
          </a:p>
          <a:p>
            <a:pPr marL="257175" lvl="0" indent="-2571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▶"/>
            </a:pPr>
            <a:r>
              <a:rPr lang="en" sz="2200"/>
              <a:t>with bit shifting, we're moving the </a:t>
            </a:r>
            <a:r>
              <a:rPr lang="en" sz="2200" b="1"/>
              <a:t>binary point </a:t>
            </a:r>
            <a:r>
              <a:rPr lang="en" sz="1100"/>
              <a:t>(yes, really)</a:t>
            </a:r>
            <a:endParaRPr sz="2200"/>
          </a:p>
          <a:p>
            <a:pPr marL="257175" lvl="0" indent="-2571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▶"/>
            </a:pPr>
            <a:r>
              <a:rPr lang="en" sz="2200" b="1"/>
              <a:t>shifting is fast and easy on most CPUs</a:t>
            </a:r>
            <a:endParaRPr sz="2200"/>
          </a:p>
          <a:p>
            <a:pPr marL="515780" lvl="1" indent="-257174" algn="l" rtl="0">
              <a:spcBef>
                <a:spcPts val="0"/>
              </a:spcBef>
              <a:spcAft>
                <a:spcPts val="0"/>
              </a:spcAft>
              <a:buSzPts val="2200"/>
              <a:buChar char="–"/>
            </a:pPr>
            <a:r>
              <a:rPr lang="en" sz="2200"/>
              <a:t>way faster than multiplication in any case</a:t>
            </a:r>
            <a:endParaRPr sz="2200"/>
          </a:p>
          <a:p>
            <a:pPr marL="515780" lvl="1" indent="-257174" algn="l" rtl="0">
              <a:spcBef>
                <a:spcPts val="0"/>
              </a:spcBef>
              <a:spcAft>
                <a:spcPts val="0"/>
              </a:spcAft>
              <a:buSzPts val="2200"/>
              <a:buChar char="–"/>
            </a:pPr>
            <a:r>
              <a:rPr lang="en" sz="2200"/>
              <a:t>HLL compilers will try </a:t>
            </a:r>
            <a:r>
              <a:rPr lang="en" sz="2200" i="1"/>
              <a:t>really</a:t>
            </a:r>
            <a:r>
              <a:rPr lang="en" sz="2200"/>
              <a:t> hard to replace "multiplication by a constant" with shifts and adds</a:t>
            </a:r>
            <a:endParaRPr sz="22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2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99" name="Google Shape;299;p32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&lt;_&lt;   &gt;_&gt;</a:t>
            </a:r>
            <a:endParaRPr/>
          </a:p>
        </p:txBody>
      </p:sp>
      <p:sp>
        <p:nvSpPr>
          <p:cNvPr id="300" name="Google Shape;300;p32"/>
          <p:cNvSpPr txBox="1"/>
          <p:nvPr/>
        </p:nvSpPr>
        <p:spPr>
          <a:xfrm>
            <a:off x="0" y="1416216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0 0 1 1 0 0 0 0 0 0 0 0 1 1 1 1 1 1 0 0 1 1 0 1 1 1 0 0 1 1 1 1</a:t>
            </a:r>
            <a:endParaRPr/>
          </a:p>
        </p:txBody>
      </p:sp>
      <p:sp>
        <p:nvSpPr>
          <p:cNvPr id="301" name="Google Shape;301;p32"/>
          <p:cNvSpPr txBox="1"/>
          <p:nvPr/>
        </p:nvSpPr>
        <p:spPr>
          <a:xfrm>
            <a:off x="0" y="1726661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0 </a:t>
            </a:r>
            <a:r>
              <a:rPr lang="en" sz="20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0 0 1 1 0 0 0 0 0 0 0 0 1 1 1 1 1 1 0 0 1 1 0 1 1 1 0 0 1 1 1</a:t>
            </a:r>
            <a:endParaRPr/>
          </a:p>
        </p:txBody>
      </p:sp>
      <p:sp>
        <p:nvSpPr>
          <p:cNvPr id="302" name="Google Shape;302;p32"/>
          <p:cNvSpPr txBox="1"/>
          <p:nvPr/>
        </p:nvSpPr>
        <p:spPr>
          <a:xfrm>
            <a:off x="0" y="2033312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0 0 </a:t>
            </a:r>
            <a:r>
              <a:rPr lang="en" sz="20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0 0 1 1 0 0 0 0 0 0 0 0 1 1 1 1 1 1 0 0 1 1 0 1 1 1 0 0 1 1</a:t>
            </a:r>
            <a:endParaRPr/>
          </a:p>
        </p:txBody>
      </p:sp>
      <p:sp>
        <p:nvSpPr>
          <p:cNvPr id="303" name="Google Shape;303;p32"/>
          <p:cNvSpPr txBox="1"/>
          <p:nvPr/>
        </p:nvSpPr>
        <p:spPr>
          <a:xfrm>
            <a:off x="0" y="2339963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0 0 0 </a:t>
            </a:r>
            <a:r>
              <a:rPr lang="en" sz="20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0 0 1 1 0 0 0 0 0 0 0 0 1 1 1 1 1 1 0 0 1 1 0 1 1 1 0 0 1</a:t>
            </a:r>
            <a:endParaRPr/>
          </a:p>
        </p:txBody>
      </p:sp>
      <p:sp>
        <p:nvSpPr>
          <p:cNvPr id="304" name="Google Shape;304;p32"/>
          <p:cNvSpPr txBox="1"/>
          <p:nvPr/>
        </p:nvSpPr>
        <p:spPr>
          <a:xfrm>
            <a:off x="0" y="2646614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0 0 0 0 </a:t>
            </a:r>
            <a:r>
              <a:rPr lang="en" sz="20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0 0 1 1 0 0 0 0 0 0 0 0 1 1 1 1 1 1 0 0 1 1 0 1 1 1 0 0</a:t>
            </a:r>
            <a:endParaRPr/>
          </a:p>
        </p:txBody>
      </p:sp>
      <p:sp>
        <p:nvSpPr>
          <p:cNvPr id="305" name="Google Shape;305;p32"/>
          <p:cNvSpPr txBox="1">
            <a:spLocks noGrp="1"/>
          </p:cNvSpPr>
          <p:nvPr>
            <p:ph type="body" idx="1"/>
          </p:nvPr>
        </p:nvSpPr>
        <p:spPr>
          <a:xfrm>
            <a:off x="152400" y="979171"/>
            <a:ext cx="87630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we can </a:t>
            </a:r>
            <a:r>
              <a:rPr lang="en" b="1"/>
              <a:t>shift right, too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11" name="Google Shape;311;p33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 &gt;&gt;&gt; n == a ÷ 2n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2" name="Google Shape;312;p33"/>
          <p:cNvSpPr txBox="1">
            <a:spLocks noGrp="1"/>
          </p:cNvSpPr>
          <p:nvPr>
            <p:ph type="body" idx="1"/>
          </p:nvPr>
        </p:nvSpPr>
        <p:spPr>
          <a:xfrm>
            <a:off x="152400" y="826771"/>
            <a:ext cx="89916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Char char="▶"/>
            </a:pPr>
            <a:r>
              <a:rPr lang="en" b="1">
                <a:solidFill>
                  <a:srgbClr val="FF0000"/>
                </a:solidFill>
              </a:rPr>
              <a:t>shifting right by </a:t>
            </a:r>
            <a:r>
              <a:rPr lang="en" b="1" i="1">
                <a:solidFill>
                  <a:srgbClr val="FF0000"/>
                </a:solidFill>
              </a:rPr>
              <a:t>n</a:t>
            </a:r>
            <a:r>
              <a:rPr lang="en" b="1">
                <a:solidFill>
                  <a:srgbClr val="FF0000"/>
                </a:solidFill>
              </a:rPr>
              <a:t> is the same as dividing by 2</a:t>
            </a:r>
            <a:r>
              <a:rPr lang="en" b="1" baseline="30000">
                <a:solidFill>
                  <a:srgbClr val="FF0000"/>
                </a:solidFill>
              </a:rPr>
              <a:t>n</a:t>
            </a:r>
            <a:endParaRPr/>
          </a:p>
        </p:txBody>
      </p:sp>
      <p:graphicFrame>
        <p:nvGraphicFramePr>
          <p:cNvPr id="313" name="Google Shape;313;p33"/>
          <p:cNvGraphicFramePr/>
          <p:nvPr/>
        </p:nvGraphicFramePr>
        <p:xfrm>
          <a:off x="457200" y="1306830"/>
          <a:ext cx="4023350" cy="463300"/>
        </p:xfrm>
        <a:graphic>
          <a:graphicData uri="http://schemas.openxmlformats.org/drawingml/2006/table">
            <a:tbl>
              <a:tblPr firstRow="1"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/>
                        <a:t>Binary</a:t>
                      </a:r>
                      <a:endParaRPr sz="1300"/>
                    </a:p>
                  </a:txBody>
                  <a:tcPr marL="91450" marR="91450" marT="41150" marB="41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/>
                        <a:t>Decimal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14" name="Google Shape;314;p33"/>
          <p:cNvGraphicFramePr/>
          <p:nvPr/>
        </p:nvGraphicFramePr>
        <p:xfrm>
          <a:off x="457200" y="3169826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00001010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15" name="Google Shape;315;p33"/>
          <p:cNvGraphicFramePr/>
          <p:nvPr/>
        </p:nvGraphicFramePr>
        <p:xfrm>
          <a:off x="2468880" y="3169826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/>
                        <a:t>10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16" name="Google Shape;316;p33"/>
          <p:cNvGraphicFramePr/>
          <p:nvPr/>
        </p:nvGraphicFramePr>
        <p:xfrm>
          <a:off x="457200" y="2706932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00010100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17" name="Google Shape;317;p33"/>
          <p:cNvGraphicFramePr/>
          <p:nvPr/>
        </p:nvGraphicFramePr>
        <p:xfrm>
          <a:off x="2468880" y="2706932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/>
                        <a:t>20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18" name="Google Shape;318;p33"/>
          <p:cNvGraphicFramePr/>
          <p:nvPr/>
        </p:nvGraphicFramePr>
        <p:xfrm>
          <a:off x="457200" y="2238510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00101000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19" name="Google Shape;319;p33"/>
          <p:cNvGraphicFramePr/>
          <p:nvPr/>
        </p:nvGraphicFramePr>
        <p:xfrm>
          <a:off x="2468880" y="2238510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/>
                        <a:t>40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20" name="Google Shape;320;p33"/>
          <p:cNvGraphicFramePr/>
          <p:nvPr/>
        </p:nvGraphicFramePr>
        <p:xfrm>
          <a:off x="457200" y="1770794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01010000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21" name="Google Shape;321;p33"/>
          <p:cNvGraphicFramePr/>
          <p:nvPr/>
        </p:nvGraphicFramePr>
        <p:xfrm>
          <a:off x="2468880" y="1770794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/>
                        <a:t>80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22" name="Google Shape;322;p33"/>
          <p:cNvGraphicFramePr/>
          <p:nvPr/>
        </p:nvGraphicFramePr>
        <p:xfrm>
          <a:off x="457200" y="3632721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00000101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23" name="Google Shape;323;p33"/>
          <p:cNvGraphicFramePr/>
          <p:nvPr/>
        </p:nvGraphicFramePr>
        <p:xfrm>
          <a:off x="2468880" y="3629271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/>
                        <a:t>5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24" name="Google Shape;324;p33"/>
          <p:cNvGraphicFramePr/>
          <p:nvPr/>
        </p:nvGraphicFramePr>
        <p:xfrm>
          <a:off x="457200" y="4099730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00000010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25" name="Google Shape;325;p33"/>
          <p:cNvGraphicFramePr/>
          <p:nvPr/>
        </p:nvGraphicFramePr>
        <p:xfrm>
          <a:off x="2468880" y="4096280"/>
          <a:ext cx="2011675" cy="46330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 i="0"/>
                        <a:t>2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26" name="Google Shape;326;p33"/>
          <p:cNvSpPr txBox="1"/>
          <p:nvPr/>
        </p:nvSpPr>
        <p:spPr>
          <a:xfrm>
            <a:off x="5075496" y="1507525"/>
            <a:ext cx="36114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that's what integer division gives us too, right?</a:t>
            </a:r>
            <a:endParaRPr/>
          </a:p>
        </p:txBody>
      </p:sp>
      <p:sp>
        <p:nvSpPr>
          <p:cNvPr id="327" name="Google Shape;327;p33"/>
          <p:cNvSpPr txBox="1"/>
          <p:nvPr/>
        </p:nvSpPr>
        <p:spPr>
          <a:xfrm>
            <a:off x="5524709" y="2451227"/>
            <a:ext cx="3006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 / 2 == 2</a:t>
            </a:r>
            <a:endParaRPr/>
          </a:p>
        </p:txBody>
      </p:sp>
      <p:sp>
        <p:nvSpPr>
          <p:cNvPr id="328" name="Google Shape;328;p33"/>
          <p:cNvSpPr txBox="1"/>
          <p:nvPr/>
        </p:nvSpPr>
        <p:spPr>
          <a:xfrm>
            <a:off x="4800339" y="3425796"/>
            <a:ext cx="42792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but soon we'll see that right-shifting and division can sometimes </a:t>
            </a:r>
            <a:r>
              <a:rPr lang="en" sz="2200" b="1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disagree.</a:t>
            </a:r>
            <a:endParaRPr sz="2200">
              <a:solidFill>
                <a:srgbClr val="FF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4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334" name="Google Shape;334;p34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Signed numbers messing things up again</a:t>
            </a:r>
            <a:endParaRPr/>
          </a:p>
        </p:txBody>
      </p:sp>
      <p:sp>
        <p:nvSpPr>
          <p:cNvPr id="335" name="Google Shape;335;p34"/>
          <p:cNvSpPr txBox="1"/>
          <p:nvPr/>
        </p:nvSpPr>
        <p:spPr>
          <a:xfrm>
            <a:off x="228600" y="1251300"/>
            <a:ext cx="3200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1 0 1 0 1 1 0 0</a:t>
            </a:r>
            <a:endParaRPr/>
          </a:p>
        </p:txBody>
      </p:sp>
      <p:sp>
        <p:nvSpPr>
          <p:cNvPr id="336" name="Google Shape;336;p34"/>
          <p:cNvSpPr txBox="1"/>
          <p:nvPr/>
        </p:nvSpPr>
        <p:spPr>
          <a:xfrm>
            <a:off x="228600" y="1608278"/>
            <a:ext cx="3200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0 </a:t>
            </a: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1 0 1 0 1 1 0</a:t>
            </a:r>
            <a:endParaRPr/>
          </a:p>
        </p:txBody>
      </p:sp>
      <p:sp>
        <p:nvSpPr>
          <p:cNvPr id="337" name="Google Shape;337;p34"/>
          <p:cNvSpPr txBox="1"/>
          <p:nvPr/>
        </p:nvSpPr>
        <p:spPr>
          <a:xfrm>
            <a:off x="228600" y="1965255"/>
            <a:ext cx="3200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0 0 </a:t>
            </a: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1 0 1 0 1 1</a:t>
            </a:r>
            <a:endParaRPr/>
          </a:p>
        </p:txBody>
      </p:sp>
      <p:sp>
        <p:nvSpPr>
          <p:cNvPr id="338" name="Google Shape;338;p34"/>
          <p:cNvSpPr txBox="1"/>
          <p:nvPr/>
        </p:nvSpPr>
        <p:spPr>
          <a:xfrm>
            <a:off x="3352800" y="1246719"/>
            <a:ext cx="127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= 172</a:t>
            </a:r>
            <a:endParaRPr/>
          </a:p>
        </p:txBody>
      </p:sp>
      <p:sp>
        <p:nvSpPr>
          <p:cNvPr id="339" name="Google Shape;339;p34"/>
          <p:cNvSpPr txBox="1"/>
          <p:nvPr/>
        </p:nvSpPr>
        <p:spPr>
          <a:xfrm>
            <a:off x="3352800" y="1603697"/>
            <a:ext cx="127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=  86</a:t>
            </a:r>
            <a:endParaRPr/>
          </a:p>
        </p:txBody>
      </p:sp>
      <p:sp>
        <p:nvSpPr>
          <p:cNvPr id="340" name="Google Shape;340;p34"/>
          <p:cNvSpPr txBox="1"/>
          <p:nvPr/>
        </p:nvSpPr>
        <p:spPr>
          <a:xfrm>
            <a:off x="3352800" y="1960674"/>
            <a:ext cx="127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=  43</a:t>
            </a:r>
            <a:endParaRPr/>
          </a:p>
        </p:txBody>
      </p:sp>
      <p:sp>
        <p:nvSpPr>
          <p:cNvPr id="341" name="Google Shape;341;p34"/>
          <p:cNvSpPr txBox="1"/>
          <p:nvPr/>
        </p:nvSpPr>
        <p:spPr>
          <a:xfrm>
            <a:off x="4800600" y="1246719"/>
            <a:ext cx="127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= -84</a:t>
            </a:r>
            <a:endParaRPr/>
          </a:p>
        </p:txBody>
      </p:sp>
      <p:sp>
        <p:nvSpPr>
          <p:cNvPr id="342" name="Google Shape;342;p34"/>
          <p:cNvSpPr txBox="1"/>
          <p:nvPr/>
        </p:nvSpPr>
        <p:spPr>
          <a:xfrm>
            <a:off x="4800600" y="1603697"/>
            <a:ext cx="127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=  86</a:t>
            </a:r>
            <a:endParaRPr/>
          </a:p>
        </p:txBody>
      </p:sp>
      <p:sp>
        <p:nvSpPr>
          <p:cNvPr id="343" name="Google Shape;343;p34"/>
          <p:cNvSpPr txBox="1"/>
          <p:nvPr/>
        </p:nvSpPr>
        <p:spPr>
          <a:xfrm>
            <a:off x="4800600" y="1960674"/>
            <a:ext cx="127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=  43</a:t>
            </a:r>
            <a:endParaRPr/>
          </a:p>
        </p:txBody>
      </p:sp>
      <p:sp>
        <p:nvSpPr>
          <p:cNvPr id="344" name="Google Shape;344;p34"/>
          <p:cNvSpPr txBox="1"/>
          <p:nvPr/>
        </p:nvSpPr>
        <p:spPr>
          <a:xfrm>
            <a:off x="228600" y="3169976"/>
            <a:ext cx="3200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1 0 1 0 1 1 0 0</a:t>
            </a:r>
            <a:endParaRPr/>
          </a:p>
        </p:txBody>
      </p:sp>
      <p:sp>
        <p:nvSpPr>
          <p:cNvPr id="345" name="Google Shape;345;p34"/>
          <p:cNvSpPr txBox="1"/>
          <p:nvPr/>
        </p:nvSpPr>
        <p:spPr>
          <a:xfrm>
            <a:off x="228600" y="3526954"/>
            <a:ext cx="3200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1 </a:t>
            </a: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1 0 1 0 1 1 0</a:t>
            </a:r>
            <a:endParaRPr/>
          </a:p>
        </p:txBody>
      </p:sp>
      <p:sp>
        <p:nvSpPr>
          <p:cNvPr id="346" name="Google Shape;346;p34"/>
          <p:cNvSpPr txBox="1"/>
          <p:nvPr/>
        </p:nvSpPr>
        <p:spPr>
          <a:xfrm>
            <a:off x="228600" y="3883932"/>
            <a:ext cx="3200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1 1 </a:t>
            </a: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1 0 1 0 1 1</a:t>
            </a:r>
            <a:endParaRPr/>
          </a:p>
        </p:txBody>
      </p:sp>
      <p:sp>
        <p:nvSpPr>
          <p:cNvPr id="347" name="Google Shape;347;p34"/>
          <p:cNvSpPr txBox="1"/>
          <p:nvPr/>
        </p:nvSpPr>
        <p:spPr>
          <a:xfrm>
            <a:off x="4800600" y="3165395"/>
            <a:ext cx="127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= -84</a:t>
            </a:r>
            <a:endParaRPr/>
          </a:p>
        </p:txBody>
      </p:sp>
      <p:sp>
        <p:nvSpPr>
          <p:cNvPr id="348" name="Google Shape;348;p34"/>
          <p:cNvSpPr txBox="1"/>
          <p:nvPr/>
        </p:nvSpPr>
        <p:spPr>
          <a:xfrm>
            <a:off x="4800600" y="3522373"/>
            <a:ext cx="127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= -42</a:t>
            </a:r>
            <a:endParaRPr/>
          </a:p>
        </p:txBody>
      </p:sp>
      <p:sp>
        <p:nvSpPr>
          <p:cNvPr id="349" name="Google Shape;349;p34"/>
          <p:cNvSpPr txBox="1"/>
          <p:nvPr/>
        </p:nvSpPr>
        <p:spPr>
          <a:xfrm>
            <a:off x="4800600" y="3879351"/>
            <a:ext cx="127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= -21</a:t>
            </a:r>
            <a:endParaRPr/>
          </a:p>
        </p:txBody>
      </p:sp>
      <p:sp>
        <p:nvSpPr>
          <p:cNvPr id="350" name="Google Shape;350;p34"/>
          <p:cNvSpPr/>
          <p:nvPr/>
        </p:nvSpPr>
        <p:spPr>
          <a:xfrm>
            <a:off x="1243486" y="4350248"/>
            <a:ext cx="68094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 uses </a:t>
            </a:r>
            <a:r>
              <a:rPr lang="en" sz="2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&gt;&gt;</a:t>
            </a: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(depends on data type)</a:t>
            </a:r>
            <a:endParaRPr sz="22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51" name="Google Shape;351;p34"/>
          <p:cNvSpPr txBox="1"/>
          <p:nvPr/>
        </p:nvSpPr>
        <p:spPr>
          <a:xfrm>
            <a:off x="3320649" y="857250"/>
            <a:ext cx="15429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Unsigned</a:t>
            </a:r>
            <a:endParaRPr/>
          </a:p>
        </p:txBody>
      </p:sp>
      <p:sp>
        <p:nvSpPr>
          <p:cNvPr id="352" name="Google Shape;352;p34"/>
          <p:cNvSpPr txBox="1"/>
          <p:nvPr/>
        </p:nvSpPr>
        <p:spPr>
          <a:xfrm>
            <a:off x="4766733" y="857250"/>
            <a:ext cx="15429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Signed</a:t>
            </a:r>
            <a:endParaRPr/>
          </a:p>
        </p:txBody>
      </p:sp>
      <p:sp>
        <p:nvSpPr>
          <p:cNvPr id="353" name="Google Shape;353;p34"/>
          <p:cNvSpPr txBox="1"/>
          <p:nvPr/>
        </p:nvSpPr>
        <p:spPr>
          <a:xfrm>
            <a:off x="5943600" y="1636779"/>
            <a:ext cx="2764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well that's a little unfortunate.</a:t>
            </a:r>
            <a:endParaRPr/>
          </a:p>
        </p:txBody>
      </p:sp>
      <p:sp>
        <p:nvSpPr>
          <p:cNvPr id="354" name="Google Shape;354;p34"/>
          <p:cNvSpPr txBox="1"/>
          <p:nvPr/>
        </p:nvSpPr>
        <p:spPr>
          <a:xfrm>
            <a:off x="1320800" y="2458859"/>
            <a:ext cx="64263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Arithmetic Right Shift</a:t>
            </a: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is used for signed numbers: it "smears" the sign bit into the top bits.</a:t>
            </a:r>
            <a:endParaRPr sz="22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5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60" name="Google Shape;360;p35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Uh oh, they're fighting</a:t>
            </a:r>
            <a:endParaRPr/>
          </a:p>
        </p:txBody>
      </p:sp>
      <p:graphicFrame>
        <p:nvGraphicFramePr>
          <p:cNvPr id="361" name="Google Shape;361;p35"/>
          <p:cNvGraphicFramePr/>
          <p:nvPr/>
        </p:nvGraphicFramePr>
        <p:xfrm>
          <a:off x="1297795" y="941308"/>
          <a:ext cx="2011675" cy="417580"/>
        </p:xfrm>
        <a:graphic>
          <a:graphicData uri="http://schemas.openxmlformats.org/drawingml/2006/table">
            <a:tbl>
              <a:tblPr firstRow="1"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Binary</a:t>
                      </a:r>
                      <a:endParaRPr sz="25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62" name="Google Shape;362;p35"/>
          <p:cNvGraphicFramePr/>
          <p:nvPr/>
        </p:nvGraphicFramePr>
        <p:xfrm>
          <a:off x="1297795" y="1352788"/>
          <a:ext cx="2011675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10110000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63" name="Google Shape;363;p35"/>
          <p:cNvGraphicFramePr/>
          <p:nvPr/>
        </p:nvGraphicFramePr>
        <p:xfrm>
          <a:off x="3309475" y="1350408"/>
          <a:ext cx="1627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62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0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/>
                        <a:t>-80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64" name="Google Shape;364;p35"/>
          <p:cNvGraphicFramePr/>
          <p:nvPr/>
        </p:nvGraphicFramePr>
        <p:xfrm>
          <a:off x="383395" y="941308"/>
          <a:ext cx="914400" cy="417580"/>
        </p:xfrm>
        <a:graphic>
          <a:graphicData uri="http://schemas.openxmlformats.org/drawingml/2006/table">
            <a:tbl>
              <a:tblPr firstRow="1" bandRow="1">
                <a:noFill/>
                <a:tableStyleId>{7F5FFB0F-F8E8-4EC1-BD12-4D26D0A4FDB5}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i="1"/>
                        <a:t>n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65" name="Google Shape;365;p35"/>
          <p:cNvGraphicFramePr/>
          <p:nvPr/>
        </p:nvGraphicFramePr>
        <p:xfrm>
          <a:off x="3309475" y="941308"/>
          <a:ext cx="1627500" cy="417580"/>
        </p:xfrm>
        <a:graphic>
          <a:graphicData uri="http://schemas.openxmlformats.org/drawingml/2006/table">
            <a:tbl>
              <a:tblPr firstRow="1" bandRow="1">
                <a:noFill/>
                <a:tableStyleId>{7F5FFB0F-F8E8-4EC1-BD12-4D26D0A4FDB5}</a:tableStyleId>
              </a:tblPr>
              <a:tblGrid>
                <a:gridCol w="162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Decimal</a:t>
                      </a:r>
                      <a:endParaRPr sz="25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66" name="Google Shape;366;p35"/>
          <p:cNvGraphicFramePr/>
          <p:nvPr/>
        </p:nvGraphicFramePr>
        <p:xfrm>
          <a:off x="383395" y="1352788"/>
          <a:ext cx="9144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67" name="Google Shape;367;p35"/>
          <p:cNvGraphicFramePr/>
          <p:nvPr/>
        </p:nvGraphicFramePr>
        <p:xfrm>
          <a:off x="4936980" y="1352788"/>
          <a:ext cx="1039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03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/>
                        <a:t>-80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68" name="Google Shape;368;p35"/>
          <p:cNvGraphicFramePr/>
          <p:nvPr/>
        </p:nvGraphicFramePr>
        <p:xfrm>
          <a:off x="4936980" y="941308"/>
          <a:ext cx="1039500" cy="417580"/>
        </p:xfrm>
        <a:graphic>
          <a:graphicData uri="http://schemas.openxmlformats.org/drawingml/2006/table">
            <a:tbl>
              <a:tblPr firstRow="1" bandRow="1">
                <a:noFill/>
                <a:tableStyleId>{7F5FFB0F-F8E8-4EC1-BD12-4D26D0A4FDB5}</a:tableStyleId>
              </a:tblPr>
              <a:tblGrid>
                <a:gridCol w="103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a÷2</a:t>
                      </a:r>
                      <a:r>
                        <a:rPr lang="en" sz="2200" i="1" baseline="30000"/>
                        <a:t>n</a:t>
                      </a:r>
                      <a:endParaRPr sz="2500" i="1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69" name="Google Shape;369;p35"/>
          <p:cNvGraphicFramePr/>
          <p:nvPr/>
        </p:nvGraphicFramePr>
        <p:xfrm>
          <a:off x="1297795" y="1764268"/>
          <a:ext cx="2011675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11011000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0" name="Google Shape;370;p35"/>
          <p:cNvGraphicFramePr/>
          <p:nvPr/>
        </p:nvGraphicFramePr>
        <p:xfrm>
          <a:off x="3309475" y="1761888"/>
          <a:ext cx="1627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62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0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/>
                        <a:t>-40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1" name="Google Shape;371;p35"/>
          <p:cNvGraphicFramePr/>
          <p:nvPr/>
        </p:nvGraphicFramePr>
        <p:xfrm>
          <a:off x="383395" y="1764268"/>
          <a:ext cx="9144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2" name="Google Shape;372;p35"/>
          <p:cNvGraphicFramePr/>
          <p:nvPr/>
        </p:nvGraphicFramePr>
        <p:xfrm>
          <a:off x="4936980" y="1764268"/>
          <a:ext cx="1039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03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/>
                        <a:t>-40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3" name="Google Shape;373;p35"/>
          <p:cNvGraphicFramePr/>
          <p:nvPr/>
        </p:nvGraphicFramePr>
        <p:xfrm>
          <a:off x="1297795" y="2180507"/>
          <a:ext cx="2011675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11101100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4" name="Google Shape;374;p35"/>
          <p:cNvGraphicFramePr/>
          <p:nvPr/>
        </p:nvGraphicFramePr>
        <p:xfrm>
          <a:off x="3309475" y="2178127"/>
          <a:ext cx="1627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62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0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/>
                        <a:t>-20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5" name="Google Shape;375;p35"/>
          <p:cNvGraphicFramePr/>
          <p:nvPr/>
        </p:nvGraphicFramePr>
        <p:xfrm>
          <a:off x="383395" y="2180507"/>
          <a:ext cx="9144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6" name="Google Shape;376;p35"/>
          <p:cNvGraphicFramePr/>
          <p:nvPr/>
        </p:nvGraphicFramePr>
        <p:xfrm>
          <a:off x="4936980" y="2180507"/>
          <a:ext cx="1039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03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/>
                        <a:t>-20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7" name="Google Shape;377;p35"/>
          <p:cNvGraphicFramePr/>
          <p:nvPr/>
        </p:nvGraphicFramePr>
        <p:xfrm>
          <a:off x="1297795" y="2596746"/>
          <a:ext cx="2011675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11110110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8" name="Google Shape;378;p35"/>
          <p:cNvGraphicFramePr/>
          <p:nvPr/>
        </p:nvGraphicFramePr>
        <p:xfrm>
          <a:off x="3309475" y="2594366"/>
          <a:ext cx="1627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62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0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/>
                        <a:t>-10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79" name="Google Shape;379;p35"/>
          <p:cNvGraphicFramePr/>
          <p:nvPr/>
        </p:nvGraphicFramePr>
        <p:xfrm>
          <a:off x="383395" y="2596746"/>
          <a:ext cx="9144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80" name="Google Shape;380;p35"/>
          <p:cNvGraphicFramePr/>
          <p:nvPr/>
        </p:nvGraphicFramePr>
        <p:xfrm>
          <a:off x="4936980" y="2596746"/>
          <a:ext cx="1039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03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/>
                        <a:t>-10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81" name="Google Shape;381;p35"/>
          <p:cNvGraphicFramePr/>
          <p:nvPr/>
        </p:nvGraphicFramePr>
        <p:xfrm>
          <a:off x="1297795" y="3012985"/>
          <a:ext cx="2011675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11111011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82" name="Google Shape;382;p35"/>
          <p:cNvGraphicFramePr/>
          <p:nvPr/>
        </p:nvGraphicFramePr>
        <p:xfrm>
          <a:off x="3309475" y="3010606"/>
          <a:ext cx="1627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62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0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/>
                        <a:t>-5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83" name="Google Shape;383;p35"/>
          <p:cNvGraphicFramePr/>
          <p:nvPr/>
        </p:nvGraphicFramePr>
        <p:xfrm>
          <a:off x="383395" y="3012985"/>
          <a:ext cx="9144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84" name="Google Shape;384;p35"/>
          <p:cNvGraphicFramePr/>
          <p:nvPr/>
        </p:nvGraphicFramePr>
        <p:xfrm>
          <a:off x="4936980" y="3012985"/>
          <a:ext cx="1039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03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/>
                        <a:t>-5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85" name="Google Shape;385;p35"/>
          <p:cNvGraphicFramePr/>
          <p:nvPr/>
        </p:nvGraphicFramePr>
        <p:xfrm>
          <a:off x="1297795" y="3429224"/>
          <a:ext cx="2011675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11111101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86" name="Google Shape;386;p35"/>
          <p:cNvGraphicFramePr/>
          <p:nvPr/>
        </p:nvGraphicFramePr>
        <p:xfrm>
          <a:off x="3309475" y="3426845"/>
          <a:ext cx="1627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62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0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solidFill>
                            <a:srgbClr val="FF0000"/>
                          </a:solidFill>
                        </a:rPr>
                        <a:t>-3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87" name="Google Shape;387;p35"/>
          <p:cNvGraphicFramePr/>
          <p:nvPr/>
        </p:nvGraphicFramePr>
        <p:xfrm>
          <a:off x="383395" y="3429224"/>
          <a:ext cx="9144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88" name="Google Shape;388;p35"/>
          <p:cNvGraphicFramePr/>
          <p:nvPr/>
        </p:nvGraphicFramePr>
        <p:xfrm>
          <a:off x="4936980" y="3429224"/>
          <a:ext cx="1039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03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solidFill>
                            <a:srgbClr val="FF0000"/>
                          </a:solidFill>
                        </a:rPr>
                        <a:t>-2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89" name="Google Shape;389;p35"/>
          <p:cNvGraphicFramePr/>
          <p:nvPr/>
        </p:nvGraphicFramePr>
        <p:xfrm>
          <a:off x="1297795" y="3845464"/>
          <a:ext cx="2011675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11111110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90" name="Google Shape;390;p35"/>
          <p:cNvGraphicFramePr/>
          <p:nvPr/>
        </p:nvGraphicFramePr>
        <p:xfrm>
          <a:off x="3309475" y="3843084"/>
          <a:ext cx="1627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62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0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solidFill>
                            <a:srgbClr val="FF0000"/>
                          </a:solidFill>
                        </a:rPr>
                        <a:t>-2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91" name="Google Shape;391;p35"/>
          <p:cNvGraphicFramePr/>
          <p:nvPr/>
        </p:nvGraphicFramePr>
        <p:xfrm>
          <a:off x="383395" y="3845464"/>
          <a:ext cx="9144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92" name="Google Shape;392;p35"/>
          <p:cNvGraphicFramePr/>
          <p:nvPr/>
        </p:nvGraphicFramePr>
        <p:xfrm>
          <a:off x="4936980" y="3845464"/>
          <a:ext cx="1039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03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solidFill>
                            <a:srgbClr val="FF0000"/>
                          </a:solidFill>
                        </a:rPr>
                        <a:t>-1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93" name="Google Shape;393;p35"/>
          <p:cNvGraphicFramePr/>
          <p:nvPr/>
        </p:nvGraphicFramePr>
        <p:xfrm>
          <a:off x="1297795" y="4261703"/>
          <a:ext cx="2011675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201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11111111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94" name="Google Shape;394;p35"/>
          <p:cNvGraphicFramePr/>
          <p:nvPr/>
        </p:nvGraphicFramePr>
        <p:xfrm>
          <a:off x="3309475" y="4259323"/>
          <a:ext cx="1627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62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0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solidFill>
                            <a:srgbClr val="FF0000"/>
                          </a:solidFill>
                        </a:rPr>
                        <a:t>-1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95" name="Google Shape;395;p35"/>
          <p:cNvGraphicFramePr/>
          <p:nvPr/>
        </p:nvGraphicFramePr>
        <p:xfrm>
          <a:off x="383395" y="4261703"/>
          <a:ext cx="9144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400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96" name="Google Shape;396;p35"/>
          <p:cNvGraphicFramePr/>
          <p:nvPr/>
        </p:nvGraphicFramePr>
        <p:xfrm>
          <a:off x="4936980" y="4261703"/>
          <a:ext cx="1039500" cy="417580"/>
        </p:xfrm>
        <a:graphic>
          <a:graphicData uri="http://schemas.openxmlformats.org/drawingml/2006/table">
            <a:tbl>
              <a:tblPr bandRow="1">
                <a:noFill/>
                <a:tableStyleId>{7F5FFB0F-F8E8-4EC1-BD12-4D26D0A4FDB5}</a:tableStyleId>
              </a:tblPr>
              <a:tblGrid>
                <a:gridCol w="103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171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solidFill>
                            <a:srgbClr val="FF0000"/>
                          </a:solidFill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97" name="Google Shape;397;p35"/>
          <p:cNvSpPr txBox="1"/>
          <p:nvPr/>
        </p:nvSpPr>
        <p:spPr>
          <a:xfrm>
            <a:off x="5943600" y="1611630"/>
            <a:ext cx="32004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well that's a little weird.</a:t>
            </a:r>
            <a:endParaRPr/>
          </a:p>
        </p:txBody>
      </p:sp>
      <p:sp>
        <p:nvSpPr>
          <p:cNvPr id="398" name="Google Shape;398;p35"/>
          <p:cNvSpPr txBox="1"/>
          <p:nvPr/>
        </p:nvSpPr>
        <p:spPr>
          <a:xfrm>
            <a:off x="5943601" y="2227344"/>
            <a:ext cx="32004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actually, this is </a:t>
            </a:r>
            <a:r>
              <a:rPr lang="en" sz="2200" i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correct. </a:t>
            </a: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but </a:t>
            </a: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 is the way that integer division works. </a:t>
            </a:r>
            <a:r>
              <a:rPr lang="en" sz="2200" b="1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they're </a:t>
            </a:r>
            <a:r>
              <a:rPr lang="en" sz="2200" b="1" i="1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both</a:t>
            </a:r>
            <a:r>
              <a:rPr lang="en" sz="2200" b="1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right.</a:t>
            </a:r>
            <a:endParaRPr/>
          </a:p>
        </p:txBody>
      </p:sp>
      <p:sp>
        <p:nvSpPr>
          <p:cNvPr id="399" name="Google Shape;399;p35"/>
          <p:cNvSpPr txBox="1"/>
          <p:nvPr/>
        </p:nvSpPr>
        <p:spPr>
          <a:xfrm>
            <a:off x="5943600" y="3782595"/>
            <a:ext cx="32004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(we'll come back to this.)</a:t>
            </a:r>
            <a:endParaRPr sz="2200" b="1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6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405" name="Google Shape;405;p36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Doing modulo with bitwise AND</a:t>
            </a:r>
            <a:endParaRPr/>
          </a:p>
        </p:txBody>
      </p:sp>
      <p:sp>
        <p:nvSpPr>
          <p:cNvPr id="406" name="Google Shape;406;p36"/>
          <p:cNvSpPr txBox="1">
            <a:spLocks noGrp="1"/>
          </p:cNvSpPr>
          <p:nvPr>
            <p:ph type="body" idx="1"/>
          </p:nvPr>
        </p:nvSpPr>
        <p:spPr>
          <a:xfrm>
            <a:off x="152400" y="750571"/>
            <a:ext cx="89916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in decimal, dividing by powers of 10 is trivial.</a:t>
            </a:r>
            <a:endParaRPr/>
          </a:p>
        </p:txBody>
      </p:sp>
      <p:sp>
        <p:nvSpPr>
          <p:cNvPr id="407" name="Google Shape;407;p36"/>
          <p:cNvSpPr txBox="1"/>
          <p:nvPr/>
        </p:nvSpPr>
        <p:spPr>
          <a:xfrm>
            <a:off x="1447800" y="1060412"/>
            <a:ext cx="6477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53884 ÷ 1000 = 53 R 884</a:t>
            </a:r>
            <a:endParaRPr/>
          </a:p>
        </p:txBody>
      </p:sp>
      <p:sp>
        <p:nvSpPr>
          <p:cNvPr id="408" name="Google Shape;408;p36"/>
          <p:cNvSpPr txBox="1"/>
          <p:nvPr/>
        </p:nvSpPr>
        <p:spPr>
          <a:xfrm>
            <a:off x="1447800" y="1060412"/>
            <a:ext cx="6477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53</a:t>
            </a:r>
            <a:r>
              <a:rPr lang="en" sz="3600" b="1">
                <a:solidFill>
                  <a:srgbClr val="E36C09"/>
                </a:solidFill>
                <a:latin typeface="Consolas"/>
                <a:ea typeface="Consolas"/>
                <a:cs typeface="Consolas"/>
                <a:sym typeface="Consolas"/>
              </a:rPr>
              <a:t>884</a:t>
            </a:r>
            <a:r>
              <a:rPr lang="en" sz="36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÷ 1</a:t>
            </a:r>
            <a:r>
              <a:rPr lang="en" sz="3600" b="1">
                <a:solidFill>
                  <a:srgbClr val="E36C09"/>
                </a:solidFill>
                <a:latin typeface="Consolas"/>
                <a:ea typeface="Consolas"/>
                <a:cs typeface="Consolas"/>
                <a:sym typeface="Consolas"/>
              </a:rPr>
              <a:t>000</a:t>
            </a:r>
            <a:r>
              <a:rPr lang="en" sz="36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36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53</a:t>
            </a:r>
            <a:r>
              <a:rPr lang="en" sz="36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R </a:t>
            </a:r>
            <a:r>
              <a:rPr lang="en" sz="3600" b="1">
                <a:solidFill>
                  <a:srgbClr val="E36C09"/>
                </a:solidFill>
                <a:latin typeface="Consolas"/>
                <a:ea typeface="Consolas"/>
                <a:cs typeface="Consolas"/>
                <a:sym typeface="Consolas"/>
              </a:rPr>
              <a:t>884</a:t>
            </a:r>
            <a:endParaRPr/>
          </a:p>
        </p:txBody>
      </p:sp>
      <p:sp>
        <p:nvSpPr>
          <p:cNvPr id="409" name="Google Shape;409;p36"/>
          <p:cNvSpPr txBox="1"/>
          <p:nvPr/>
        </p:nvSpPr>
        <p:spPr>
          <a:xfrm>
            <a:off x="152400" y="1591013"/>
            <a:ext cx="8991600" cy="8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ttrocento Sans"/>
              <a:buChar char="▶"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 binary, we can divide by powers of 2 easily with shifting…</a:t>
            </a:r>
            <a:endParaRPr/>
          </a:p>
          <a:p>
            <a:pPr marL="457200" marR="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Quattrocento Sans"/>
              <a:buChar char="▶"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and we can </a:t>
            </a: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get the </a:t>
            </a:r>
            <a:r>
              <a:rPr lang="en" sz="2200" b="1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modulo by powers of 2</a:t>
            </a: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with bitwise AND!</a:t>
            </a:r>
            <a:endParaRPr/>
          </a:p>
        </p:txBody>
      </p:sp>
      <p:sp>
        <p:nvSpPr>
          <p:cNvPr id="410" name="Google Shape;410;p36"/>
          <p:cNvSpPr txBox="1"/>
          <p:nvPr/>
        </p:nvSpPr>
        <p:spPr>
          <a:xfrm>
            <a:off x="712237" y="2276336"/>
            <a:ext cx="8153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10010110 ÷ 1000 = 10010 R 110</a:t>
            </a:r>
            <a:endParaRPr/>
          </a:p>
        </p:txBody>
      </p:sp>
      <p:sp>
        <p:nvSpPr>
          <p:cNvPr id="411" name="Google Shape;411;p36"/>
          <p:cNvSpPr txBox="1"/>
          <p:nvPr/>
        </p:nvSpPr>
        <p:spPr>
          <a:xfrm>
            <a:off x="712237" y="2277455"/>
            <a:ext cx="7696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10010</a:t>
            </a:r>
            <a:r>
              <a:rPr lang="en" sz="3600" b="1">
                <a:solidFill>
                  <a:srgbClr val="E36C09"/>
                </a:solidFill>
                <a:latin typeface="Consolas"/>
                <a:ea typeface="Consolas"/>
                <a:cs typeface="Consolas"/>
                <a:sym typeface="Consolas"/>
              </a:rPr>
              <a:t>110</a:t>
            </a:r>
            <a:r>
              <a:rPr lang="en" sz="36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÷ 1</a:t>
            </a:r>
            <a:r>
              <a:rPr lang="en" sz="3600" b="1">
                <a:solidFill>
                  <a:srgbClr val="E36C09"/>
                </a:solidFill>
                <a:latin typeface="Consolas"/>
                <a:ea typeface="Consolas"/>
                <a:cs typeface="Consolas"/>
                <a:sym typeface="Consolas"/>
              </a:rPr>
              <a:t>000</a:t>
            </a:r>
            <a:r>
              <a:rPr lang="en" sz="36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36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10010</a:t>
            </a:r>
            <a:r>
              <a:rPr lang="en" sz="36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R </a:t>
            </a:r>
            <a:r>
              <a:rPr lang="en" sz="3600" b="1">
                <a:solidFill>
                  <a:srgbClr val="E36C09"/>
                </a:solidFill>
                <a:latin typeface="Consolas"/>
                <a:ea typeface="Consolas"/>
                <a:cs typeface="Consolas"/>
                <a:sym typeface="Consolas"/>
              </a:rPr>
              <a:t>110</a:t>
            </a:r>
            <a:endParaRPr/>
          </a:p>
        </p:txBody>
      </p:sp>
      <p:sp>
        <p:nvSpPr>
          <p:cNvPr id="412" name="Google Shape;412;p36"/>
          <p:cNvSpPr txBox="1"/>
          <p:nvPr/>
        </p:nvSpPr>
        <p:spPr>
          <a:xfrm>
            <a:off x="1855237" y="2948114"/>
            <a:ext cx="27168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32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10010</a:t>
            </a:r>
            <a:r>
              <a:rPr lang="en" sz="32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110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u="sng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&gt;&gt;&gt;      3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000</a:t>
            </a:r>
            <a:r>
              <a:rPr lang="en" sz="32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10010</a:t>
            </a:r>
            <a:endParaRPr/>
          </a:p>
        </p:txBody>
      </p:sp>
      <p:sp>
        <p:nvSpPr>
          <p:cNvPr id="413" name="Google Shape;413;p36"/>
          <p:cNvSpPr txBox="1"/>
          <p:nvPr/>
        </p:nvSpPr>
        <p:spPr>
          <a:xfrm>
            <a:off x="4572000" y="2948114"/>
            <a:ext cx="26670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10010</a:t>
            </a:r>
            <a:r>
              <a:rPr lang="en" sz="3200" b="1">
                <a:solidFill>
                  <a:srgbClr val="E36C09"/>
                </a:solidFill>
                <a:latin typeface="Consolas"/>
                <a:ea typeface="Consolas"/>
                <a:cs typeface="Consolas"/>
                <a:sym typeface="Consolas"/>
              </a:rPr>
              <a:t>110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u="sng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&amp; 00000111</a:t>
            </a:r>
            <a:endParaRPr sz="3200" b="1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00000</a:t>
            </a:r>
            <a:r>
              <a:rPr lang="en" sz="3200" b="1">
                <a:solidFill>
                  <a:srgbClr val="E36C09"/>
                </a:solidFill>
                <a:latin typeface="Consolas"/>
                <a:ea typeface="Consolas"/>
                <a:cs typeface="Consolas"/>
                <a:sym typeface="Consolas"/>
              </a:rPr>
              <a:t>110</a:t>
            </a:r>
            <a:endParaRPr/>
          </a:p>
        </p:txBody>
      </p:sp>
      <p:sp>
        <p:nvSpPr>
          <p:cNvPr id="414" name="Google Shape;414;p36"/>
          <p:cNvSpPr/>
          <p:nvPr/>
        </p:nvSpPr>
        <p:spPr>
          <a:xfrm>
            <a:off x="2268505" y="4327540"/>
            <a:ext cx="4583700" cy="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so, </a:t>
            </a: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a % 2</a:t>
            </a:r>
            <a:r>
              <a:rPr lang="en" sz="2800" b="1" i="1" baseline="30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== a</a:t>
            </a:r>
            <a:r>
              <a:rPr lang="en" sz="2800" b="1" i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&amp; (2</a:t>
            </a:r>
            <a:r>
              <a:rPr lang="en" sz="2800" b="1" i="1" baseline="300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-1)</a:t>
            </a:r>
            <a:endParaRPr sz="2800" b="1" i="1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7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420" name="Google Shape;420;p37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Bitwise != Logical</a:t>
            </a:r>
            <a:endParaRPr/>
          </a:p>
        </p:txBody>
      </p:sp>
      <p:sp>
        <p:nvSpPr>
          <p:cNvPr id="421" name="Google Shape;421;p37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!</a:t>
            </a:r>
            <a:r>
              <a:rPr lang="en"/>
              <a:t> is a boolean operator, so it changes the logic value of the expression.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E.g.,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!1 == 0</a:t>
            </a:r>
            <a:r>
              <a:rPr lang="en"/>
              <a:t>  (b/c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!true == false</a:t>
            </a:r>
            <a:r>
              <a:rPr lang="en"/>
              <a:t>)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In C, booleans are just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/>
              <a:t>s</a:t>
            </a:r>
            <a:endParaRPr/>
          </a:p>
          <a:p>
            <a:pPr marL="1371600" lvl="2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false == 0</a:t>
            </a:r>
            <a:endParaRPr/>
          </a:p>
          <a:p>
            <a:pPr marL="1371600" lvl="2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true != 0</a:t>
            </a:r>
            <a:endParaRPr/>
          </a:p>
          <a:p>
            <a:pPr marL="1828800" lvl="3" indent="-336550" algn="l" rtl="0">
              <a:spcBef>
                <a:spcPts val="0"/>
              </a:spcBef>
              <a:spcAft>
                <a:spcPts val="0"/>
              </a:spcAft>
              <a:buSzPts val="1700"/>
              <a:buChar char="»"/>
            </a:pPr>
            <a:r>
              <a:rPr lang="en"/>
              <a:t>Caveat: C only guarantees that true is a non-zero integer.</a:t>
            </a:r>
            <a:endParaRPr/>
          </a:p>
          <a:p>
            <a:pPr marL="1828800" lvl="3" indent="-336550" algn="l" rtl="0">
              <a:spcBef>
                <a:spcPts val="0"/>
              </a:spcBef>
              <a:spcAft>
                <a:spcPts val="0"/>
              </a:spcAft>
              <a:buSzPts val="1700"/>
              <a:buChar char="»"/>
            </a:pPr>
            <a:r>
              <a:rPr lang="en"/>
              <a:t>Practically, many systems/libraries define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/>
              <a:t> to be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/>
              <a:t> 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!42== 0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~</a:t>
            </a:r>
            <a:r>
              <a:rPr lang="en"/>
              <a:t> is a bitwise operator, it affects the values of individual bits: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E.g. (with 8 bits)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~0 → -1 (00000000 → 11111111)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~5 → -6 (00000101 → 11111010)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6B2C0-CB4D-B112-4E3C-7278F5BEA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Quiz Time!</a:t>
            </a:r>
            <a:br>
              <a:rPr lang="en-US" dirty="0"/>
            </a:br>
            <a:r>
              <a:rPr lang="en-US" sz="1800" dirty="0"/>
              <a:t>(Don’t worry, it’s for completion)</a:t>
            </a:r>
            <a:br>
              <a:rPr lang="en-US" sz="1800" dirty="0"/>
            </a:br>
            <a:r>
              <a:rPr lang="en-US" sz="1800" dirty="0"/>
              <a:t>The access code is:_______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C8B934-FACE-68E0-28C3-7EA86B546DC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755529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8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19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427" name="Google Shape;427;p38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</p:spPr>
        <p:txBody>
          <a:bodyPr spcFirstLastPara="1" wrap="square" lIns="83975" tIns="41975" rIns="83975" bIns="419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Programming</a:t>
            </a:r>
            <a:endParaRPr/>
          </a:p>
        </p:txBody>
      </p:sp>
      <p:sp>
        <p:nvSpPr>
          <p:cNvPr id="428" name="Google Shape;428;p38"/>
          <p:cNvSpPr txBox="1">
            <a:spLocks noGrp="1"/>
          </p:cNvSpPr>
          <p:nvPr>
            <p:ph type="subTitle" idx="1"/>
          </p:nvPr>
        </p:nvSpPr>
        <p:spPr>
          <a:xfrm>
            <a:off x="589425" y="3441425"/>
            <a:ext cx="79941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Basic Input/Output using the C Standard Library</a:t>
            </a:r>
            <a:endParaRPr/>
          </a:p>
        </p:txBody>
      </p:sp>
      <p:pic>
        <p:nvPicPr>
          <p:cNvPr id="429" name="Google Shape;429;p38" descr="Amazon.com: C Programming Language, 2nd Edition: 8601410794231: Brian W.  Kernighan, Dennis M. Ritchie: Book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59575" y="266575"/>
            <a:ext cx="2587175" cy="293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2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Course News!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Review of Bitwise Operations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C Programming: Basic I/O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Using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scanf() </a:t>
            </a:r>
            <a:r>
              <a:rPr lang="en"/>
              <a:t>and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printf()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Lab 1 - Data Lab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9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Standard C Library (libc)</a:t>
            </a:r>
            <a:endParaRPr/>
          </a:p>
        </p:txBody>
      </p:sp>
      <p:sp>
        <p:nvSpPr>
          <p:cNvPr id="435" name="Google Shape;435;p39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20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36" name="Google Shape;436;p39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▶"/>
            </a:pPr>
            <a:r>
              <a:rPr lang="en"/>
              <a:t>In Lab0, you used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printf() </a:t>
            </a:r>
            <a:r>
              <a:rPr lang="en"/>
              <a:t>in the Hello World program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 printf("</a:t>
            </a:r>
            <a:r>
              <a:rPr lang="en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Hello world! x is currently %d \n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", x);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 Hello world! x is currently 2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printf() </a:t>
            </a:r>
            <a:r>
              <a:rPr lang="en"/>
              <a:t>stringified the arguments and printed to the standard output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formatted the string and filled-in the placeholders (e.g.,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%d</a:t>
            </a:r>
            <a:r>
              <a:rPr lang="en"/>
              <a:t>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▶"/>
            </a:pPr>
            <a:r>
              <a:rPr lang="en"/>
              <a:t>Notice we didn’t need to implement that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printf()</a:t>
            </a:r>
            <a:r>
              <a:rPr lang="en"/>
              <a:t> function ourself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printf()</a:t>
            </a:r>
            <a:r>
              <a:rPr lang="en"/>
              <a:t> is a function built-in to C’s standard I/O library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Hence, we needed to tell our compiler to make use of the standard library functions with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#include &lt;stdio.h&gt;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1200"/>
              </a:spcAft>
              <a:buSzPts val="1800"/>
              <a:buChar char="●"/>
            </a:pPr>
            <a:r>
              <a:rPr lang="en"/>
              <a:t>You will soon talk about how the libraries are linked to your code in lecture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0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442" name="Google Shape;442;p40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nsolas"/>
                <a:ea typeface="Consolas"/>
                <a:cs typeface="Consolas"/>
                <a:sym typeface="Consolas"/>
              </a:rPr>
              <a:t>man</a:t>
            </a:r>
            <a:r>
              <a:rPr lang="en" sz="2800"/>
              <a:t> gives us information about functions, commands, libraries</a:t>
            </a:r>
            <a:endParaRPr/>
          </a:p>
        </p:txBody>
      </p:sp>
      <p:sp>
        <p:nvSpPr>
          <p:cNvPr id="443" name="Google Shape;443;p40"/>
          <p:cNvSpPr txBox="1">
            <a:spLocks noGrp="1"/>
          </p:cNvSpPr>
          <p:nvPr>
            <p:ph type="body" idx="1"/>
          </p:nvPr>
        </p:nvSpPr>
        <p:spPr>
          <a:xfrm>
            <a:off x="383400" y="768500"/>
            <a:ext cx="8377200" cy="16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On most Unix/Unix-like systems, you can use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man</a:t>
            </a:r>
            <a:r>
              <a:rPr lang="en"/>
              <a:t> to learn more about functions/commands/etc.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The manual has the most accurate information about all the library functions, programs, commands, etc.</a:t>
            </a:r>
            <a:endParaRPr/>
          </a:p>
        </p:txBody>
      </p:sp>
      <p:sp>
        <p:nvSpPr>
          <p:cNvPr id="444" name="Google Shape;444;p40"/>
          <p:cNvSpPr/>
          <p:nvPr/>
        </p:nvSpPr>
        <p:spPr>
          <a:xfrm>
            <a:off x="568102" y="2306447"/>
            <a:ext cx="8007900" cy="27390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nsolas"/>
              <a:buNone/>
            </a:pPr>
            <a:r>
              <a:rPr lang="en" sz="1800" b="0" i="0" u="none" strike="noStrike" cap="non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&gt; Man printf</a:t>
            </a:r>
            <a:endParaRPr/>
          </a:p>
        </p:txBody>
      </p:sp>
      <p:sp>
        <p:nvSpPr>
          <p:cNvPr id="445" name="Google Shape;445;p40"/>
          <p:cNvSpPr/>
          <p:nvPr/>
        </p:nvSpPr>
        <p:spPr>
          <a:xfrm>
            <a:off x="566375" y="2580292"/>
            <a:ext cx="8007900" cy="213720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onsolas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SCANF(3)    		 Library Functions Manual			 SCANF(3)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onsolas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NAME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onsolas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	printf, fprintf, ... , vsnprintf - formatted output conversion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onsolas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onsolas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DESCRIPTION</a:t>
            </a:r>
            <a:endParaRPr/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The functions in the printf() family produce output according to a format as described below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/>
          </a:p>
        </p:txBody>
      </p:sp>
      <p:sp>
        <p:nvSpPr>
          <p:cNvPr id="446" name="Google Shape;446;p40"/>
          <p:cNvSpPr txBox="1"/>
          <p:nvPr/>
        </p:nvSpPr>
        <p:spPr>
          <a:xfrm>
            <a:off x="2711600" y="4349900"/>
            <a:ext cx="58698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ibre Franklin"/>
                <a:ea typeface="Libre Franklin"/>
                <a:cs typeface="Libre Franklin"/>
                <a:sym typeface="Libre Franklin"/>
              </a:rPr>
              <a:t>If you are having trouble running man on Thoth, google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man printf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1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452" name="Google Shape;452;p41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Detailed look at using </a:t>
            </a:r>
            <a:r>
              <a:rPr lang="en" sz="2800">
                <a:latin typeface="Consolas"/>
                <a:ea typeface="Consolas"/>
                <a:cs typeface="Consolas"/>
                <a:sym typeface="Consolas"/>
              </a:rPr>
              <a:t>printf()</a:t>
            </a:r>
            <a:endParaRPr/>
          </a:p>
        </p:txBody>
      </p:sp>
      <p:sp>
        <p:nvSpPr>
          <p:cNvPr id="453" name="Google Shape;453;p41"/>
          <p:cNvSpPr/>
          <p:nvPr/>
        </p:nvSpPr>
        <p:spPr>
          <a:xfrm>
            <a:off x="568102" y="806674"/>
            <a:ext cx="376408" cy="21096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41"/>
          <p:cNvSpPr/>
          <p:nvPr/>
        </p:nvSpPr>
        <p:spPr>
          <a:xfrm>
            <a:off x="1629153" y="798877"/>
            <a:ext cx="1784607" cy="3129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41"/>
          <p:cNvSpPr/>
          <p:nvPr/>
        </p:nvSpPr>
        <p:spPr>
          <a:xfrm>
            <a:off x="3542839" y="768300"/>
            <a:ext cx="326031" cy="3129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41"/>
          <p:cNvSpPr txBox="1"/>
          <p:nvPr/>
        </p:nvSpPr>
        <p:spPr>
          <a:xfrm>
            <a:off x="191924" y="1289742"/>
            <a:ext cx="2616300" cy="8958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2400"/>
              <a:buFont typeface="Open Sans SemiBold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Returns an integer: number of characters printed (excluding null terminator)</a:t>
            </a:r>
            <a:endParaRPr/>
          </a:p>
        </p:txBody>
      </p:sp>
      <p:cxnSp>
        <p:nvCxnSpPr>
          <p:cNvPr id="457" name="Google Shape;457;p41"/>
          <p:cNvCxnSpPr>
            <a:cxnSpLocks/>
            <a:stCxn id="456" idx="0"/>
            <a:endCxn id="453" idx="2"/>
          </p:cNvCxnSpPr>
          <p:nvPr/>
        </p:nvCxnSpPr>
        <p:spPr>
          <a:xfrm flipH="1" flipV="1">
            <a:off x="756306" y="1017635"/>
            <a:ext cx="743768" cy="272107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58" name="Google Shape;458;p41"/>
          <p:cNvSpPr txBox="1"/>
          <p:nvPr/>
        </p:nvSpPr>
        <p:spPr>
          <a:xfrm>
            <a:off x="2967128" y="1318004"/>
            <a:ext cx="2066700" cy="8958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Remember, in C, a string is just an array of characters</a:t>
            </a:r>
            <a:endParaRPr/>
          </a:p>
        </p:txBody>
      </p:sp>
      <p:cxnSp>
        <p:nvCxnSpPr>
          <p:cNvPr id="459" name="Google Shape;459;p41"/>
          <p:cNvCxnSpPr>
            <a:cxnSpLocks/>
            <a:stCxn id="458" idx="0"/>
            <a:endCxn id="454" idx="2"/>
          </p:cNvCxnSpPr>
          <p:nvPr/>
        </p:nvCxnSpPr>
        <p:spPr>
          <a:xfrm flipH="1" flipV="1">
            <a:off x="2521457" y="1111777"/>
            <a:ext cx="1479021" cy="206227"/>
          </a:xfrm>
          <a:prstGeom prst="straightConnector1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60" name="Google Shape;460;p41"/>
          <p:cNvSpPr txBox="1"/>
          <p:nvPr/>
        </p:nvSpPr>
        <p:spPr>
          <a:xfrm>
            <a:off x="5308660" y="1239626"/>
            <a:ext cx="3274800" cy="11436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2400"/>
              <a:buFont typeface="Open Sans SemiBold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 place placeholders which begin with a percent sign (%). The variables which comes after the formatter will replace the placeholders when printing</a:t>
            </a:r>
            <a:endParaRPr/>
          </a:p>
        </p:txBody>
      </p:sp>
      <p:cxnSp>
        <p:nvCxnSpPr>
          <p:cNvPr id="461" name="Google Shape;461;p41"/>
          <p:cNvCxnSpPr>
            <a:cxnSpLocks/>
            <a:stCxn id="460" idx="0"/>
            <a:endCxn id="455" idx="2"/>
          </p:cNvCxnSpPr>
          <p:nvPr/>
        </p:nvCxnSpPr>
        <p:spPr>
          <a:xfrm flipH="1" flipV="1">
            <a:off x="3705855" y="1081200"/>
            <a:ext cx="3240205" cy="158426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62" name="Google Shape;462;p41"/>
          <p:cNvSpPr txBox="1"/>
          <p:nvPr/>
        </p:nvSpPr>
        <p:spPr>
          <a:xfrm>
            <a:off x="560400" y="2415275"/>
            <a:ext cx="8023200" cy="23478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 fontScale="62500" lnSpcReduction="2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97583"/>
              </a:buClr>
              <a:buSzPct val="100000"/>
              <a:buFont typeface="Arial"/>
              <a:buNone/>
            </a:pPr>
            <a:r>
              <a:rPr lang="en" sz="2400" i="0" u="none" strike="noStrike" cap="none" dirty="0">
                <a:solidFill>
                  <a:srgbClr val="F97583"/>
                </a:solidFill>
                <a:latin typeface="Consolas"/>
                <a:ea typeface="Consolas"/>
                <a:cs typeface="Consolas"/>
                <a:sym typeface="Consolas"/>
              </a:rPr>
              <a:t>#include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400" i="0" u="none" strike="noStrike" cap="none" dirty="0" err="1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stdio.h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400" i="0" u="none" strike="noStrike" cap="none" dirty="0">
              <a:solidFill>
                <a:srgbClr val="E1E4E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97583"/>
              </a:buClr>
              <a:buSzPct val="100000"/>
              <a:buFont typeface="Arial"/>
              <a:buNone/>
            </a:pPr>
            <a:r>
              <a:rPr lang="en" sz="2400" i="0" u="none" strike="noStrike" cap="none" dirty="0">
                <a:solidFill>
                  <a:srgbClr val="F97583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i="0" u="none" strike="noStrike" cap="none" dirty="0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ct val="100000"/>
              <a:buFont typeface="Arial"/>
              <a:buNone/>
            </a:pP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392F0"/>
              </a:buClr>
              <a:buSzPct val="100000"/>
              <a:buFont typeface="Arial"/>
              <a:buNone/>
            </a:pPr>
            <a:r>
              <a:rPr lang="en" sz="2400" i="0" u="none" strike="noStrike" cap="none" dirty="0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i="0" u="none" strike="noStrike" cap="none" dirty="0" err="1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printf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"Name: 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%s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, Info: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"John"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392F0"/>
              </a:buClr>
              <a:buSzPct val="100000"/>
              <a:buFont typeface="Arial"/>
              <a:buNone/>
            </a:pPr>
            <a:r>
              <a:rPr lang="en" sz="2400" i="0" u="none" strike="noStrike" cap="none" dirty="0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i="0" u="none" strike="noStrike" cap="none" dirty="0" err="1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printf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\</a:t>
            </a:r>
            <a:r>
              <a:rPr lang="en" sz="2400" i="0" u="none" strike="noStrike" cap="none" dirty="0" err="1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 i="0" u="none" strike="noStrike" cap="none" dirty="0" err="1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%d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i="0" u="none" strike="noStrike" cap="none" dirty="0" err="1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Ht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%</a:t>
            </a:r>
            <a:r>
              <a:rPr lang="en" sz="2400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5.9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392F0"/>
              </a:buClr>
              <a:buSzPct val="100000"/>
              <a:buFont typeface="Arial"/>
              <a:buNone/>
            </a:pPr>
            <a:r>
              <a:rPr lang="en" sz="2400" i="0" u="none" strike="noStrike" cap="none" dirty="0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2400" i="0" u="none" strike="noStrike" cap="none" dirty="0" err="1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printf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\</a:t>
            </a:r>
            <a:r>
              <a:rPr lang="en" sz="2400" i="0" u="none" strike="noStrike" cap="none" dirty="0" err="1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 i="0" u="none" strike="noStrike" cap="none" dirty="0" err="1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Year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%d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\t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 Dorm: 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%s\n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i="0" u="none" strike="noStrike" cap="none" dirty="0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"Towers"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97583"/>
              </a:buClr>
              <a:buSzPct val="100000"/>
              <a:buFont typeface="Arial"/>
              <a:buNone/>
            </a:pPr>
            <a:r>
              <a:rPr lang="en" sz="2400" i="0" u="none" strike="noStrike" cap="none" dirty="0">
                <a:solidFill>
                  <a:srgbClr val="F97583"/>
                </a:solidFill>
                <a:latin typeface="Consolas"/>
                <a:ea typeface="Consolas"/>
                <a:cs typeface="Consolas"/>
                <a:sym typeface="Consolas"/>
              </a:rPr>
              <a:t>	return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400" i="0" u="none" strike="noStrike" cap="none" dirty="0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ct val="100000"/>
              <a:buFont typeface="Arial"/>
              <a:buNone/>
            </a:pPr>
            <a:r>
              <a:rPr lang="en" sz="2400" i="0" u="none" strike="noStrike" cap="none" dirty="0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3" name="Google Shape;463;p41"/>
          <p:cNvSpPr txBox="1"/>
          <p:nvPr/>
        </p:nvSpPr>
        <p:spPr>
          <a:xfrm>
            <a:off x="4572000" y="2533466"/>
            <a:ext cx="3837356" cy="923289"/>
          </a:xfrm>
          <a:prstGeom prst="rect">
            <a:avLst/>
          </a:prstGeom>
          <a:solidFill>
            <a:srgbClr val="42424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Name: John, Info: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	Age: 20 </a:t>
            </a:r>
            <a:r>
              <a:rPr lang="en" sz="1800" b="0" i="0" u="none" strike="noStrike" cap="none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Ht</a:t>
            </a:r>
            <a:r>
              <a:rPr lang="en" sz="1800" b="0" i="0" u="none" strike="noStrike" cap="none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: 5.9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	Year: 3 Dorm: Towers</a:t>
            </a:r>
            <a:endParaRPr dirty="0"/>
          </a:p>
        </p:txBody>
      </p:sp>
      <p:sp>
        <p:nvSpPr>
          <p:cNvPr id="464" name="Google Shape;464;p41"/>
          <p:cNvSpPr txBox="1">
            <a:spLocks noGrp="1"/>
          </p:cNvSpPr>
          <p:nvPr>
            <p:ph type="body" idx="1"/>
          </p:nvPr>
        </p:nvSpPr>
        <p:spPr>
          <a:xfrm>
            <a:off x="568102" y="827850"/>
            <a:ext cx="80154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400"/>
              <a:buNone/>
            </a:pPr>
            <a:r>
              <a:rPr lang="en" sz="2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2400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printf</a:t>
            </a:r>
            <a:r>
              <a:rPr lang="en" sz="24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(const char * format, ...);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2"/>
          <p:cNvSpPr/>
          <p:nvPr/>
        </p:nvSpPr>
        <p:spPr>
          <a:xfrm>
            <a:off x="1778725" y="2869121"/>
            <a:ext cx="474600" cy="234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42"/>
          <p:cNvSpPr/>
          <p:nvPr/>
        </p:nvSpPr>
        <p:spPr>
          <a:xfrm>
            <a:off x="3379454" y="2869121"/>
            <a:ext cx="3021345" cy="234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42"/>
          <p:cNvSpPr/>
          <p:nvPr/>
        </p:nvSpPr>
        <p:spPr>
          <a:xfrm>
            <a:off x="6767286" y="2869121"/>
            <a:ext cx="474599" cy="2346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42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473" name="Google Shape;473;p42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Reading Input using scanf()</a:t>
            </a:r>
            <a:endParaRPr/>
          </a:p>
        </p:txBody>
      </p:sp>
      <p:sp>
        <p:nvSpPr>
          <p:cNvPr id="474" name="Google Shape;474;p42"/>
          <p:cNvSpPr txBox="1"/>
          <p:nvPr/>
        </p:nvSpPr>
        <p:spPr>
          <a:xfrm>
            <a:off x="322614" y="3427721"/>
            <a:ext cx="2616300" cy="8958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2400"/>
              <a:buFont typeface="Open Sans SemiBold"/>
              <a:buNone/>
            </a:pPr>
            <a:r>
              <a:rPr lang="en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Returns an integer: number of input items successfully matched and assigned</a:t>
            </a:r>
            <a:endParaRPr dirty="0"/>
          </a:p>
        </p:txBody>
      </p:sp>
      <p:cxnSp>
        <p:nvCxnSpPr>
          <p:cNvPr id="475" name="Google Shape;475;p42"/>
          <p:cNvCxnSpPr>
            <a:stCxn id="474" idx="0"/>
            <a:endCxn id="469" idx="2"/>
          </p:cNvCxnSpPr>
          <p:nvPr/>
        </p:nvCxnSpPr>
        <p:spPr>
          <a:xfrm flipV="1">
            <a:off x="1630764" y="3103721"/>
            <a:ext cx="385261" cy="3240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76" name="Google Shape;476;p42"/>
          <p:cNvSpPr txBox="1"/>
          <p:nvPr/>
        </p:nvSpPr>
        <p:spPr>
          <a:xfrm>
            <a:off x="3196653" y="3556511"/>
            <a:ext cx="2066700" cy="8958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pen Sans SemiBold"/>
              <a:buNone/>
            </a:pPr>
            <a:r>
              <a:rPr lang="en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Defines what we are reading (character? Integer? Float?)</a:t>
            </a:r>
            <a:endParaRPr dirty="0"/>
          </a:p>
        </p:txBody>
      </p:sp>
      <p:cxnSp>
        <p:nvCxnSpPr>
          <p:cNvPr id="478" name="Google Shape;478;p42"/>
          <p:cNvCxnSpPr>
            <a:cxnSpLocks/>
            <a:stCxn id="476" idx="0"/>
            <a:endCxn id="470" idx="2"/>
          </p:cNvCxnSpPr>
          <p:nvPr/>
        </p:nvCxnSpPr>
        <p:spPr>
          <a:xfrm flipV="1">
            <a:off x="4230003" y="3103721"/>
            <a:ext cx="660124" cy="452790"/>
          </a:xfrm>
          <a:prstGeom prst="straightConnector1">
            <a:avLst/>
          </a:prstGeom>
          <a:noFill/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79" name="Google Shape;479;p42"/>
          <p:cNvSpPr txBox="1"/>
          <p:nvPr/>
        </p:nvSpPr>
        <p:spPr>
          <a:xfrm>
            <a:off x="5604760" y="3875621"/>
            <a:ext cx="3086100" cy="648000"/>
          </a:xfrm>
          <a:prstGeom prst="rect">
            <a:avLst/>
          </a:prstGeom>
          <a:solidFill>
            <a:srgbClr val="003594"/>
          </a:solidFill>
          <a:ln w="1905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2400"/>
              <a:buFont typeface="Open Sans SemiBold"/>
              <a:buNone/>
            </a:pPr>
            <a:r>
              <a:rPr lang="en" sz="1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Passes by reference (a pointer) to the variable which will hold our input</a:t>
            </a:r>
            <a:endParaRPr dirty="0"/>
          </a:p>
        </p:txBody>
      </p:sp>
      <p:cxnSp>
        <p:nvCxnSpPr>
          <p:cNvPr id="480" name="Google Shape;480;p42"/>
          <p:cNvCxnSpPr>
            <a:cxnSpLocks/>
            <a:stCxn id="479" idx="0"/>
            <a:endCxn id="471" idx="2"/>
          </p:cNvCxnSpPr>
          <p:nvPr/>
        </p:nvCxnSpPr>
        <p:spPr>
          <a:xfrm flipH="1" flipV="1">
            <a:off x="7004586" y="3103721"/>
            <a:ext cx="143224" cy="771900"/>
          </a:xfrm>
          <a:prstGeom prst="straightConnector1">
            <a:avLst/>
          </a:prstGeom>
          <a:noFill/>
          <a:ln w="38100" cap="flat" cmpd="sng">
            <a:solidFill>
              <a:srgbClr val="FFC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77" name="Google Shape;477;p42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 dirty="0"/>
              <a:t>Like </a:t>
            </a:r>
            <a:r>
              <a:rPr lang="en" dirty="0" err="1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printf</a:t>
            </a:r>
            <a:r>
              <a:rPr lang="en" dirty="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en" dirty="0"/>
              <a:t>, </a:t>
            </a:r>
            <a:r>
              <a:rPr lang="en" dirty="0" err="1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scanf</a:t>
            </a:r>
            <a:r>
              <a:rPr lang="en" dirty="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en" dirty="0"/>
              <a:t> is another C standard library function</a:t>
            </a:r>
            <a:endParaRPr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dirty="0"/>
              <a:t>Used to read character, string, numeric data from keyboard</a:t>
            </a:r>
            <a:endParaRPr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dirty="0"/>
              <a:t>Again, if you want to use it in your program you have to include the header ( </a:t>
            </a:r>
            <a:r>
              <a:rPr lang="en" dirty="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#include &lt;</a:t>
            </a:r>
            <a:r>
              <a:rPr lang="en" dirty="0" err="1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stdio.h</a:t>
            </a:r>
            <a:r>
              <a:rPr lang="en" dirty="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" dirty="0"/>
              <a:t>)</a:t>
            </a:r>
            <a:endParaRPr dirty="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int </a:t>
            </a:r>
            <a:r>
              <a:rPr lang="en" dirty="0" err="1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scanf</a:t>
            </a:r>
            <a:r>
              <a:rPr lang="en" dirty="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(const char * format, ...)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486" name="Google Shape;486;p43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Example code using </a:t>
            </a:r>
            <a:r>
              <a:rPr lang="en" sz="2800">
                <a:latin typeface="Consolas"/>
                <a:ea typeface="Consolas"/>
                <a:cs typeface="Consolas"/>
                <a:sym typeface="Consolas"/>
              </a:rPr>
              <a:t>scanf() </a:t>
            </a:r>
            <a:r>
              <a:rPr lang="en" sz="2800" baseline="-25000"/>
              <a:t>(live demo)</a:t>
            </a:r>
            <a:endParaRPr/>
          </a:p>
        </p:txBody>
      </p:sp>
      <p:sp>
        <p:nvSpPr>
          <p:cNvPr id="487" name="Google Shape;487;p43"/>
          <p:cNvSpPr txBox="1"/>
          <p:nvPr/>
        </p:nvSpPr>
        <p:spPr>
          <a:xfrm>
            <a:off x="733558" y="1017309"/>
            <a:ext cx="7677000" cy="357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97583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F97583"/>
                </a:solidFill>
                <a:latin typeface="Consolas"/>
                <a:ea typeface="Consolas"/>
                <a:cs typeface="Consolas"/>
                <a:sym typeface="Consolas"/>
              </a:rPr>
              <a:t>#include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&lt;stdio.h&gt;</a:t>
            </a:r>
            <a:endParaRPr sz="1390" b="0" i="0" u="none" strike="noStrike" cap="none">
              <a:solidFill>
                <a:srgbClr val="E1E4E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97583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F97583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90" b="0" i="0" u="none" strike="noStrike" cap="none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39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9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" sz="1390" b="0" i="0" u="none" strike="noStrike" cap="none">
                <a:solidFill>
                  <a:srgbClr val="F97583"/>
                </a:solidFill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 ch;</a:t>
            </a:r>
            <a:endParaRPr sz="139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" sz="1390" b="0" i="0" u="none" strike="noStrike" cap="none">
                <a:solidFill>
                  <a:srgbClr val="F97583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 x;</a:t>
            </a:r>
            <a:endParaRPr sz="139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" sz="1390" b="0" i="0" u="none" strike="noStrike" cap="none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printf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"Enter any character </a:t>
            </a:r>
            <a:r>
              <a:rPr lang="en" sz="1390" b="0" i="0" u="none" strike="noStrike" cap="none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9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" sz="1390" b="0" i="0" u="none" strike="noStrike" cap="none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scanf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390" b="0" i="0" u="none" strike="noStrike" cap="none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%c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90" b="0" i="0" u="none" strike="noStrike" cap="none">
                <a:solidFill>
                  <a:srgbClr val="F97583"/>
                </a:solidFill>
                <a:latin typeface="Consolas"/>
                <a:ea typeface="Consolas"/>
                <a:cs typeface="Consolas"/>
                <a:sym typeface="Consolas"/>
              </a:rPr>
              <a:t>&amp;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ch);</a:t>
            </a:r>
            <a:endParaRPr sz="139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" sz="1390" b="0" i="0" u="none" strike="noStrike" cap="none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printf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"Entered character is </a:t>
            </a:r>
            <a:r>
              <a:rPr lang="en" sz="1390" b="0" i="0" u="none" strike="noStrike" cap="none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%c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90" b="0" i="0" u="none" strike="noStrike" cap="none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, ch);</a:t>
            </a:r>
            <a:endParaRPr sz="139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" sz="1390" b="0" i="0" u="none" strike="noStrike" cap="none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printf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"Enter any integer</a:t>
            </a:r>
            <a:r>
              <a:rPr lang="en" sz="1390" b="0" i="0" u="none" strike="noStrike" cap="none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9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" sz="1390" b="0" i="0" u="none" strike="noStrike" cap="none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scanf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390" b="0" i="0" u="none" strike="noStrike" cap="none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%d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390" b="0" i="0" u="none" strike="noStrike" cap="none">
                <a:solidFill>
                  <a:srgbClr val="F97583"/>
                </a:solidFill>
                <a:latin typeface="Consolas"/>
                <a:ea typeface="Consolas"/>
                <a:cs typeface="Consolas"/>
                <a:sym typeface="Consolas"/>
              </a:rPr>
              <a:t>&amp;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x);</a:t>
            </a:r>
            <a:endParaRPr sz="139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" sz="1390" b="0" i="0" u="none" strike="noStrike" cap="none">
                <a:solidFill>
                  <a:srgbClr val="B392F0"/>
                </a:solidFill>
                <a:latin typeface="Consolas"/>
                <a:ea typeface="Consolas"/>
                <a:cs typeface="Consolas"/>
                <a:sym typeface="Consolas"/>
              </a:rPr>
              <a:t>printf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"Entered integer is </a:t>
            </a:r>
            <a:r>
              <a:rPr lang="en" sz="1390" b="0" i="0" u="none" strike="noStrike" cap="none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%d\n</a:t>
            </a:r>
            <a:r>
              <a:rPr lang="en" sz="1390" b="0" i="0" u="none" strike="noStrike" cap="none">
                <a:solidFill>
                  <a:srgbClr val="9ECBFF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, x);</a:t>
            </a:r>
            <a:endParaRPr sz="139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" sz="1390" b="0" i="0" u="none" strike="noStrike" cap="none">
                <a:solidFill>
                  <a:srgbClr val="F97583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90" b="0" i="0" u="none" strike="noStrike" cap="none">
                <a:solidFill>
                  <a:srgbClr val="79B8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90"/>
          </a:p>
          <a:p>
            <a:pPr marL="0" marR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E1E4E8"/>
              </a:buClr>
              <a:buSzPts val="1190"/>
              <a:buFont typeface="Arial"/>
              <a:buNone/>
            </a:pPr>
            <a:r>
              <a:rPr lang="en" sz="1390" b="0" i="0" u="none" strike="noStrike" cap="none">
                <a:solidFill>
                  <a:srgbClr val="E1E4E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39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4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</p:spPr>
        <p:txBody>
          <a:bodyPr spcFirstLastPara="1" wrap="square" lIns="83975" tIns="41975" rIns="83975" bIns="419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Lab 1: Data Lab</a:t>
            </a:r>
            <a:endParaRPr dirty="0"/>
          </a:p>
        </p:txBody>
      </p:sp>
      <p:sp>
        <p:nvSpPr>
          <p:cNvPr id="493" name="Google Shape;493;p44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494" name="Google Shape;494;p44"/>
          <p:cNvSpPr txBox="1">
            <a:spLocks noGrp="1"/>
          </p:cNvSpPr>
          <p:nvPr>
            <p:ph type="subTitle" idx="1"/>
          </p:nvPr>
        </p:nvSpPr>
        <p:spPr>
          <a:xfrm>
            <a:off x="589425" y="3441425"/>
            <a:ext cx="79941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Practicing with data and input</a:t>
            </a:r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5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500" name="Google Shape;500;p45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A: Practicing Data and Bitwise Manipulation</a:t>
            </a:r>
            <a:endParaRPr/>
          </a:p>
        </p:txBody>
      </p:sp>
      <p:sp>
        <p:nvSpPr>
          <p:cNvPr id="501" name="Google Shape;501;p45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 dirty="0"/>
              <a:t>Collaboration: You are encouraged to work with one other person.</a:t>
            </a:r>
            <a:endParaRPr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dirty="0"/>
              <a:t>Select your partner’s name on </a:t>
            </a:r>
            <a:r>
              <a:rPr lang="en" dirty="0" err="1"/>
              <a:t>Gradescope</a:t>
            </a:r>
            <a:endParaRPr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dirty="0"/>
              <a:t>Part A – Problems</a:t>
            </a:r>
            <a:endParaRPr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dirty="0"/>
              <a:t>See L1: Data Representation on </a:t>
            </a:r>
            <a:r>
              <a:rPr lang="en" dirty="0" err="1"/>
              <a:t>Gradescope</a:t>
            </a:r>
            <a:endParaRPr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dirty="0"/>
              <a:t>Multiple choice, fill-in-the-blank type of questions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502" name="Google Shape;502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5800" y="3138743"/>
            <a:ext cx="5829298" cy="1370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6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508" name="Google Shape;508;p46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Part A: Understanding </a:t>
            </a:r>
            <a:r>
              <a:rPr lang="en" sz="2800" dirty="0" err="1">
                <a:latin typeface="Consolas"/>
                <a:ea typeface="Consolas"/>
                <a:cs typeface="Consolas"/>
                <a:sym typeface="Consolas"/>
              </a:rPr>
              <a:t>sizeof</a:t>
            </a:r>
            <a:r>
              <a:rPr lang="en" sz="2800" dirty="0">
                <a:latin typeface="Consolas"/>
                <a:ea typeface="Consolas"/>
                <a:cs typeface="Consolas"/>
                <a:sym typeface="Consolas"/>
              </a:rPr>
              <a:t>()</a:t>
            </a:r>
            <a:endParaRPr dirty="0"/>
          </a:p>
        </p:txBody>
      </p:sp>
      <p:sp>
        <p:nvSpPr>
          <p:cNvPr id="509" name="Google Shape;509;p46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lang="en-US" sz="2200" dirty="0"/>
              <a:t>To help you complete the questions on </a:t>
            </a:r>
            <a:r>
              <a:rPr lang="en-US" sz="2200" dirty="0" err="1"/>
              <a:t>Gradescope</a:t>
            </a:r>
            <a:r>
              <a:rPr lang="en-US" sz="2200" dirty="0"/>
              <a:t>…</a:t>
            </a:r>
            <a:endParaRPr sz="2200"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</a:pPr>
            <a:r>
              <a:rPr lang="en" sz="2200" dirty="0"/>
              <a:t>You can a file </a:t>
            </a:r>
            <a:r>
              <a:rPr lang="en" sz="2200" dirty="0" err="1">
                <a:latin typeface="Consolas"/>
                <a:ea typeface="Consolas"/>
                <a:cs typeface="Consolas"/>
                <a:sym typeface="Consolas"/>
              </a:rPr>
              <a:t>size.c</a:t>
            </a:r>
            <a:r>
              <a:rPr lang="en" sz="2200" dirty="0"/>
              <a:t> and write code to calculate size of each value</a:t>
            </a:r>
            <a:endParaRPr sz="2200"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–"/>
            </a:pPr>
            <a:r>
              <a:rPr lang="en" sz="2200" dirty="0"/>
              <a:t>Expected output:</a:t>
            </a:r>
            <a:endParaRPr sz="2200" dirty="0"/>
          </a:p>
          <a:p>
            <a:pPr marL="91440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200" dirty="0">
                <a:latin typeface="Consolas"/>
                <a:ea typeface="Consolas"/>
                <a:cs typeface="Consolas"/>
                <a:sym typeface="Consolas"/>
              </a:rPr>
              <a:t>The size of &lt;some value&gt; is #</a:t>
            </a:r>
            <a:endParaRPr sz="2200" dirty="0"/>
          </a:p>
          <a:p>
            <a:pPr marL="91440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200" dirty="0">
                <a:latin typeface="Consolas"/>
                <a:ea typeface="Consolas"/>
                <a:cs typeface="Consolas"/>
                <a:sym typeface="Consolas"/>
              </a:rPr>
              <a:t>The size of &lt;some other value&gt; is #</a:t>
            </a:r>
            <a:endParaRPr sz="2200" dirty="0"/>
          </a:p>
          <a:p>
            <a:pPr marL="91440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200" dirty="0">
                <a:latin typeface="Consolas"/>
                <a:ea typeface="Consolas"/>
                <a:cs typeface="Consolas"/>
                <a:sym typeface="Consolas"/>
              </a:rPr>
              <a:t>The size of &lt;a third value&gt; is #</a:t>
            </a:r>
            <a:endParaRPr sz="2200" dirty="0"/>
          </a:p>
        </p:txBody>
      </p:sp>
      <p:sp>
        <p:nvSpPr>
          <p:cNvPr id="510" name="Google Shape;510;p46"/>
          <p:cNvSpPr txBox="1"/>
          <p:nvPr/>
        </p:nvSpPr>
        <p:spPr>
          <a:xfrm>
            <a:off x="1486800" y="3793298"/>
            <a:ext cx="6170400" cy="36929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Hint: The special '</a:t>
            </a:r>
            <a:r>
              <a:rPr lang="en" sz="18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sizeof</a:t>
            </a:r>
            <a:r>
              <a:rPr lang="en" sz="18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' macro gives us the byte size.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7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516" name="Google Shape;516;p47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B2: Understanding ternary operators</a:t>
            </a:r>
            <a:endParaRPr/>
          </a:p>
        </p:txBody>
      </p:sp>
      <p:sp>
        <p:nvSpPr>
          <p:cNvPr id="517" name="Google Shape;517;p47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1818"/>
              <a:buFont typeface="Arial"/>
              <a:buNone/>
            </a:pPr>
            <a:r>
              <a:rPr lang="en" sz="2200" dirty="0"/>
              <a:t>TODO: Implement the function ternary in </a:t>
            </a:r>
            <a:r>
              <a:rPr lang="en" sz="2200" dirty="0" err="1">
                <a:latin typeface="Consolas"/>
                <a:ea typeface="Consolas"/>
                <a:cs typeface="Consolas"/>
                <a:sym typeface="Consolas"/>
              </a:rPr>
              <a:t>ternary.c</a:t>
            </a:r>
            <a:endParaRPr sz="22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800" dirty="0">
                <a:latin typeface="Consolas"/>
                <a:ea typeface="Consolas"/>
                <a:cs typeface="Consolas"/>
                <a:sym typeface="Consolas"/>
              </a:rPr>
              <a:t>int ternary(int </a:t>
            </a:r>
            <a:r>
              <a:rPr lang="en" sz="1800" dirty="0" err="1">
                <a:latin typeface="Consolas"/>
                <a:ea typeface="Consolas"/>
                <a:cs typeface="Consolas"/>
                <a:sym typeface="Consolas"/>
              </a:rPr>
              <a:t>cond</a:t>
            </a:r>
            <a:r>
              <a:rPr lang="en" sz="1800" dirty="0">
                <a:latin typeface="Consolas"/>
                <a:ea typeface="Consolas"/>
                <a:cs typeface="Consolas"/>
                <a:sym typeface="Consolas"/>
              </a:rPr>
              <a:t>, int </a:t>
            </a:r>
            <a:r>
              <a:rPr lang="en" sz="1800" dirty="0" err="1">
                <a:latin typeface="Consolas"/>
                <a:ea typeface="Consolas"/>
                <a:cs typeface="Consolas"/>
                <a:sym typeface="Consolas"/>
              </a:rPr>
              <a:t>true_value</a:t>
            </a:r>
            <a:r>
              <a:rPr lang="en" sz="1800" dirty="0">
                <a:latin typeface="Consolas"/>
                <a:ea typeface="Consolas"/>
                <a:cs typeface="Consolas"/>
                <a:sym typeface="Consolas"/>
              </a:rPr>
              <a:t>, int </a:t>
            </a:r>
            <a:r>
              <a:rPr lang="en" sz="1800" dirty="0" err="1">
                <a:latin typeface="Consolas"/>
                <a:ea typeface="Consolas"/>
                <a:cs typeface="Consolas"/>
                <a:sym typeface="Consolas"/>
              </a:rPr>
              <a:t>false_value</a:t>
            </a:r>
            <a:r>
              <a:rPr lang="en" sz="1800" dirty="0">
                <a:latin typeface="Consolas"/>
                <a:ea typeface="Consolas"/>
                <a:cs typeface="Consolas"/>
                <a:sym typeface="Consolas"/>
              </a:rPr>
              <a:t>) { /*...*/}</a:t>
            </a:r>
            <a:endParaRPr sz="2200" dirty="0"/>
          </a:p>
          <a:p>
            <a:pPr marL="685800" lvl="1" indent="-22002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–"/>
            </a:pPr>
            <a:r>
              <a:rPr lang="en" sz="1800" dirty="0"/>
              <a:t>Cannot use the ternary operator</a:t>
            </a:r>
            <a:endParaRPr sz="2200" dirty="0"/>
          </a:p>
          <a:p>
            <a:pPr marL="685800" lvl="1" indent="-22002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–"/>
            </a:pPr>
            <a:r>
              <a:rPr lang="en" sz="1800" dirty="0"/>
              <a:t>Output of ternary should be the same as: </a:t>
            </a:r>
            <a:r>
              <a:rPr lang="en" sz="1800" dirty="0" err="1">
                <a:solidFill>
                  <a:srgbClr val="111111"/>
                </a:solidFill>
                <a:latin typeface="Consolas"/>
                <a:ea typeface="Consolas"/>
                <a:cs typeface="Consolas"/>
                <a:sym typeface="Consolas"/>
              </a:rPr>
              <a:t>cond?true_value:false_value</a:t>
            </a:r>
            <a:endParaRPr sz="1800" dirty="0">
              <a:solidFill>
                <a:srgbClr val="11111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1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lang="en-US" sz="1800" dirty="0">
              <a:latin typeface="Consolas"/>
              <a:ea typeface="Consolas"/>
              <a:cs typeface="Consolas"/>
              <a:sym typeface="Consolas"/>
            </a:endParaRPr>
          </a:p>
          <a:p>
            <a:pPr marL="685800" lvl="1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8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800" dirty="0">
                <a:latin typeface="Consolas"/>
                <a:ea typeface="Consolas"/>
                <a:cs typeface="Consolas"/>
                <a:sym typeface="Consolas"/>
              </a:rPr>
              <a:t>VARIABLE = COND ? TRUE_VALUE : FALSE_VALUE</a:t>
            </a:r>
            <a:endParaRPr sz="2200" dirty="0"/>
          </a:p>
          <a:p>
            <a:pPr marL="45720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81818"/>
              <a:buFont typeface="Arial"/>
              <a:buNone/>
            </a:pPr>
            <a:endParaRPr sz="22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8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81818"/>
              <a:buFont typeface="Arial"/>
              <a:buNone/>
            </a:pPr>
            <a:endParaRPr sz="22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sz="1800" dirty="0">
              <a:latin typeface="Consolas"/>
              <a:ea typeface="Consolas"/>
              <a:cs typeface="Consolas"/>
              <a:sym typeface="Consolas"/>
            </a:endParaRPr>
          </a:p>
          <a:p>
            <a:pPr marL="45720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600" dirty="0">
                <a:latin typeface="Consolas"/>
                <a:ea typeface="Consolas"/>
                <a:cs typeface="Consolas"/>
                <a:sym typeface="Consolas"/>
              </a:rPr>
              <a:t>VARIABLE == ternary(COND, TRUE_VALUE, FALSE_VALUE)</a:t>
            </a:r>
            <a:endParaRPr sz="2200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518" name="Google Shape;518;p47"/>
          <p:cNvCxnSpPr>
            <a:cxnSpLocks/>
            <a:stCxn id="519" idx="2"/>
          </p:cNvCxnSpPr>
          <p:nvPr/>
        </p:nvCxnSpPr>
        <p:spPr>
          <a:xfrm flipH="1">
            <a:off x="3880237" y="2669796"/>
            <a:ext cx="318988" cy="139604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519" name="Google Shape;519;p47"/>
          <p:cNvSpPr txBox="1"/>
          <p:nvPr/>
        </p:nvSpPr>
        <p:spPr>
          <a:xfrm>
            <a:off x="2039525" y="2331096"/>
            <a:ext cx="431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The condition to be tested (returns true/false)`</a:t>
            </a:r>
            <a:endParaRPr dirty="0"/>
          </a:p>
        </p:txBody>
      </p:sp>
      <p:cxnSp>
        <p:nvCxnSpPr>
          <p:cNvPr id="520" name="Google Shape;520;p47"/>
          <p:cNvCxnSpPr>
            <a:stCxn id="521" idx="3"/>
          </p:cNvCxnSpPr>
          <p:nvPr/>
        </p:nvCxnSpPr>
        <p:spPr>
          <a:xfrm rot="10800000" flipH="1">
            <a:off x="4572000" y="3137308"/>
            <a:ext cx="383700" cy="3714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521" name="Google Shape;521;p47"/>
          <p:cNvSpPr txBox="1"/>
          <p:nvPr/>
        </p:nvSpPr>
        <p:spPr>
          <a:xfrm>
            <a:off x="-149100" y="3339358"/>
            <a:ext cx="4721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The value to be returned if the condition is true</a:t>
            </a:r>
            <a:endParaRPr dirty="0"/>
          </a:p>
        </p:txBody>
      </p:sp>
      <p:cxnSp>
        <p:nvCxnSpPr>
          <p:cNvPr id="522" name="Google Shape;522;p47"/>
          <p:cNvCxnSpPr>
            <a:stCxn id="523" idx="3"/>
          </p:cNvCxnSpPr>
          <p:nvPr/>
        </p:nvCxnSpPr>
        <p:spPr>
          <a:xfrm rot="10800000">
            <a:off x="6931350" y="3143908"/>
            <a:ext cx="533700" cy="7035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523" name="Google Shape;523;p47"/>
          <p:cNvSpPr txBox="1"/>
          <p:nvPr/>
        </p:nvSpPr>
        <p:spPr>
          <a:xfrm>
            <a:off x="2743950" y="3678058"/>
            <a:ext cx="4721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The value to be returned if the condition is false</a:t>
            </a:r>
            <a:endParaRPr dirty="0"/>
          </a:p>
        </p:txBody>
      </p:sp>
      <p:sp>
        <p:nvSpPr>
          <p:cNvPr id="524" name="Google Shape;524;p47"/>
          <p:cNvSpPr txBox="1"/>
          <p:nvPr/>
        </p:nvSpPr>
        <p:spPr>
          <a:xfrm>
            <a:off x="797857" y="4139683"/>
            <a:ext cx="7548300" cy="369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C, 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FALSE == 0</a:t>
            </a: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TRUE != 0 </a:t>
            </a: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(usually TRUE == 1 but not always)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8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530" name="Google Shape;530;p48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B3: Creating a simple calculator</a:t>
            </a:r>
            <a:endParaRPr/>
          </a:p>
        </p:txBody>
      </p:sp>
      <p:sp>
        <p:nvSpPr>
          <p:cNvPr id="531" name="Google Shape;531;p48"/>
          <p:cNvSpPr txBox="1">
            <a:spLocks noGrp="1"/>
          </p:cNvSpPr>
          <p:nvPr>
            <p:ph type="body" idx="2"/>
          </p:nvPr>
        </p:nvSpPr>
        <p:spPr>
          <a:xfrm>
            <a:off x="5101800" y="1152475"/>
            <a:ext cx="3730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Requirements</a:t>
            </a:r>
            <a:endParaRPr b="1"/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SzPts val="1700"/>
              <a:buChar char="▶"/>
            </a:pPr>
            <a:r>
              <a:rPr lang="en"/>
              <a:t>Create 1 files: calculator.c</a:t>
            </a:r>
            <a:endParaRPr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"/>
              <a:t>Inputs must be read from keyboard (use scanf())</a:t>
            </a:r>
            <a:endParaRPr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▶"/>
            </a:pPr>
            <a:r>
              <a:rPr lang="en"/>
              <a:t>Support the following operations:</a:t>
            </a:r>
            <a:endParaRPr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"/>
              <a:t>+, -, *, /, %(mod)</a:t>
            </a:r>
            <a:endParaRPr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–"/>
            </a:pPr>
            <a:r>
              <a:rPr lang="en"/>
              <a:t>&amp; (bitwise and), ~ (bitwise not)</a:t>
            </a:r>
            <a:endParaRPr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▶"/>
            </a:pPr>
            <a:r>
              <a:rPr lang="en"/>
              <a:t>Your output must match the sample output</a:t>
            </a:r>
            <a:endParaRPr/>
          </a:p>
        </p:txBody>
      </p:sp>
      <p:sp>
        <p:nvSpPr>
          <p:cNvPr id="532" name="Google Shape;532;p48"/>
          <p:cNvSpPr txBox="1"/>
          <p:nvPr/>
        </p:nvSpPr>
        <p:spPr>
          <a:xfrm>
            <a:off x="283029" y="931817"/>
            <a:ext cx="3730500" cy="17547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Enter your calculation: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3 + 4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&gt; 3 + 4 = 7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Enter your calculation: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3 c 4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Invalid calculation! "3 c 4"</a:t>
            </a:r>
            <a:endParaRPr/>
          </a:p>
        </p:txBody>
      </p:sp>
      <p:cxnSp>
        <p:nvCxnSpPr>
          <p:cNvPr id="533" name="Google Shape;533;p48"/>
          <p:cNvCxnSpPr>
            <a:stCxn id="534" idx="1"/>
          </p:cNvCxnSpPr>
          <p:nvPr/>
        </p:nvCxnSpPr>
        <p:spPr>
          <a:xfrm flipH="1">
            <a:off x="1111676" y="1513117"/>
            <a:ext cx="1950000" cy="702900"/>
          </a:xfrm>
          <a:prstGeom prst="straightConnector1">
            <a:avLst/>
          </a:prstGeom>
          <a:noFill/>
          <a:ln w="19050" cap="flat" cmpd="sng">
            <a:solidFill>
              <a:srgbClr val="FFC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535" name="Google Shape;535;p48"/>
          <p:cNvCxnSpPr>
            <a:stCxn id="534" idx="1"/>
          </p:cNvCxnSpPr>
          <p:nvPr/>
        </p:nvCxnSpPr>
        <p:spPr>
          <a:xfrm rot="10800000">
            <a:off x="1052276" y="1393417"/>
            <a:ext cx="2009400" cy="119700"/>
          </a:xfrm>
          <a:prstGeom prst="straightConnector1">
            <a:avLst/>
          </a:prstGeom>
          <a:noFill/>
          <a:ln w="19050" cap="flat" cmpd="sng">
            <a:solidFill>
              <a:srgbClr val="FFC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534" name="Google Shape;534;p48"/>
          <p:cNvSpPr txBox="1"/>
          <p:nvPr/>
        </p:nvSpPr>
        <p:spPr>
          <a:xfrm>
            <a:off x="3061676" y="1343767"/>
            <a:ext cx="1131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User Input</a:t>
            </a:r>
            <a:endParaRPr>
              <a:solidFill>
                <a:srgbClr val="FFC000"/>
              </a:solidFill>
            </a:endParaRPr>
          </a:p>
        </p:txBody>
      </p:sp>
      <p:sp>
        <p:nvSpPr>
          <p:cNvPr id="536" name="Google Shape;536;p48"/>
          <p:cNvSpPr txBox="1"/>
          <p:nvPr/>
        </p:nvSpPr>
        <p:spPr>
          <a:xfrm>
            <a:off x="51910" y="3301133"/>
            <a:ext cx="5049900" cy="369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HINT: Take a look at 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calculator.c </a:t>
            </a: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from Lab0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News</a:t>
            </a:r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onsolas"/>
              <a:buChar char="▶"/>
            </a:pPr>
            <a:r>
              <a:rPr lang="en" dirty="0"/>
              <a:t>Updated TA Office Hours: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onsolas"/>
              <a:buChar char="▶"/>
            </a:pPr>
            <a:endParaRPr lang="en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onsolas"/>
              <a:buChar char="▶"/>
            </a:pPr>
            <a:endParaRPr lang="en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onsolas"/>
              <a:buChar char="▶"/>
            </a:pPr>
            <a:endParaRPr lang="en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onsolas"/>
              <a:buChar char="▶"/>
            </a:pPr>
            <a:endParaRPr lang="en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onsolas"/>
              <a:buChar char="▶"/>
            </a:pPr>
            <a:endParaRPr lang="en" dirty="0"/>
          </a:p>
          <a:p>
            <a:pPr lvl="1" indent="-361950">
              <a:buSzPts val="2100"/>
              <a:buFont typeface="Consolas"/>
              <a:buChar char="▶"/>
            </a:pPr>
            <a:endParaRPr lang="en" dirty="0"/>
          </a:p>
          <a:p>
            <a:pPr lvl="1" indent="-361950">
              <a:buSzPts val="2100"/>
              <a:buFont typeface="Consolas"/>
              <a:buChar char="▶"/>
            </a:pPr>
            <a:r>
              <a:rPr lang="en" dirty="0"/>
              <a:t>Materials are on my website: </a:t>
            </a:r>
            <a:r>
              <a:rPr lang="en" dirty="0">
                <a:hlinkClick r:id="rId3"/>
              </a:rPr>
              <a:t>https://griffinhurt.com/teaching/</a:t>
            </a:r>
            <a:endParaRPr lang="en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onsolas"/>
              <a:buChar char="▶"/>
            </a:pPr>
            <a:r>
              <a:rPr lang="en" dirty="0"/>
              <a:t>Lab 1 announced</a:t>
            </a:r>
            <a:endParaRPr dirty="0"/>
          </a:p>
          <a:p>
            <a:pPr lvl="1"/>
            <a:r>
              <a:rPr lang="en" dirty="0"/>
              <a:t>Due:  </a:t>
            </a:r>
            <a:r>
              <a:rPr lang="en-US"/>
              <a:t>5:59PM </a:t>
            </a:r>
            <a:r>
              <a:rPr lang="en-US" dirty="0"/>
              <a:t>Thursday</a:t>
            </a:r>
            <a:r>
              <a:rPr lang="en-US"/>
              <a:t>, February </a:t>
            </a:r>
            <a:r>
              <a:rPr lang="en-US" dirty="0"/>
              <a:t>1st, 2024.</a:t>
            </a:r>
            <a:endParaRPr lang="en" dirty="0"/>
          </a:p>
        </p:txBody>
      </p:sp>
      <p:graphicFrame>
        <p:nvGraphicFramePr>
          <p:cNvPr id="2" name="Table 6">
            <a:extLst>
              <a:ext uri="{FF2B5EF4-FFF2-40B4-BE49-F238E27FC236}">
                <a16:creationId xmlns:a16="http://schemas.microsoft.com/office/drawing/2014/main" id="{A1AADCC3-9B9F-1024-5F78-203E64B0EC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925386"/>
              </p:ext>
            </p:extLst>
          </p:nvPr>
        </p:nvGraphicFramePr>
        <p:xfrm>
          <a:off x="1439306" y="1461790"/>
          <a:ext cx="6058655" cy="18534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2937">
                  <a:extLst>
                    <a:ext uri="{9D8B030D-6E8A-4147-A177-3AD203B41FA5}">
                      <a16:colId xmlns:a16="http://schemas.microsoft.com/office/drawing/2014/main" val="62321383"/>
                    </a:ext>
                  </a:extLst>
                </a:gridCol>
                <a:gridCol w="4585718">
                  <a:extLst>
                    <a:ext uri="{9D8B030D-6E8A-4147-A177-3AD203B41FA5}">
                      <a16:colId xmlns:a16="http://schemas.microsoft.com/office/drawing/2014/main" val="2779564304"/>
                    </a:ext>
                  </a:extLst>
                </a:gridCol>
              </a:tblGrid>
              <a:tr h="370699"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Day</a:t>
                      </a:r>
                    </a:p>
                  </a:txBody>
                  <a:tcPr marL="62345" marR="62345" marT="31173" marB="3117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Time/Location</a:t>
                      </a:r>
                    </a:p>
                  </a:txBody>
                  <a:tcPr marL="62345" marR="62345" marT="31173" marB="31173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25121728"/>
                  </a:ext>
                </a:extLst>
              </a:tr>
              <a:tr h="370699"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Monday</a:t>
                      </a:r>
                    </a:p>
                  </a:txBody>
                  <a:tcPr marL="84426" marR="84426" marT="38966" marB="3896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1:00PM – 2:30PM @ 130 N </a:t>
                      </a:r>
                      <a:r>
                        <a:rPr lang="pt-BR" sz="1200" dirty="0" err="1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Bellefield</a:t>
                      </a:r>
                      <a:r>
                        <a:rPr lang="pt-BR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, 5th </a:t>
                      </a:r>
                      <a:r>
                        <a:rPr lang="pt-BR" sz="1200" dirty="0" err="1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Floor</a:t>
                      </a:r>
                      <a:r>
                        <a:rPr lang="pt-BR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 </a:t>
                      </a:r>
                      <a:r>
                        <a:rPr lang="pt-BR" sz="1200" dirty="0" err="1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or</a:t>
                      </a:r>
                      <a:r>
                        <a:rPr lang="pt-BR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 Zoom</a:t>
                      </a:r>
                    </a:p>
                  </a:txBody>
                  <a:tcPr marL="84426" marR="84426" marT="38966" marB="38966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7513424"/>
                  </a:ext>
                </a:extLst>
              </a:tr>
              <a:tr h="370699"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Tuesday</a:t>
                      </a:r>
                    </a:p>
                  </a:txBody>
                  <a:tcPr marL="84426" marR="84426" marT="38966" marB="3896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11:00 AM - 2:00 PM @ 130 N </a:t>
                      </a:r>
                      <a:r>
                        <a:rPr lang="pt-BR" sz="1200" dirty="0" err="1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Bellefield</a:t>
                      </a:r>
                      <a:r>
                        <a:rPr lang="pt-BR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, 5th </a:t>
                      </a:r>
                      <a:r>
                        <a:rPr lang="pt-BR" sz="1200" dirty="0" err="1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Floor</a:t>
                      </a:r>
                      <a:r>
                        <a:rPr lang="pt-BR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 </a:t>
                      </a:r>
                      <a:r>
                        <a:rPr lang="pt-BR" sz="1200" dirty="0" err="1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or</a:t>
                      </a:r>
                      <a:r>
                        <a:rPr lang="pt-BR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 Zoom</a:t>
                      </a:r>
                    </a:p>
                  </a:txBody>
                  <a:tcPr marL="84426" marR="84426" marT="38966" marB="38966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778922"/>
                  </a:ext>
                </a:extLst>
              </a:tr>
              <a:tr h="370699"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Thursday</a:t>
                      </a:r>
                    </a:p>
                  </a:txBody>
                  <a:tcPr marL="84426" marR="84426" marT="38966" marB="3896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4:00 PM – 5:30 PM @ Zoom only</a:t>
                      </a:r>
                    </a:p>
                  </a:txBody>
                  <a:tcPr marL="84426" marR="84426" marT="38966" marB="38966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789793"/>
                  </a:ext>
                </a:extLst>
              </a:tr>
              <a:tr h="370699"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By appointment</a:t>
                      </a:r>
                    </a:p>
                  </a:txBody>
                  <a:tcPr marL="84426" marR="84426" marT="38966" marB="3896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200" dirty="0">
                          <a:effectLst/>
                          <a:latin typeface="Open Sans SemiBold" panose="020B0706030804020204" pitchFamily="34" charset="0"/>
                          <a:ea typeface="Open Sans SemiBold" panose="020B0706030804020204" pitchFamily="34" charset="0"/>
                          <a:cs typeface="Open Sans SemiBold" panose="020B0706030804020204" pitchFamily="34" charset="0"/>
                        </a:rPr>
                        <a:t>Message me to schedule a meeting (in-person/virtual)</a:t>
                      </a:r>
                    </a:p>
                  </a:txBody>
                  <a:tcPr marL="84426" marR="84426" marT="38966" marB="38966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627026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</p:spPr>
        <p:txBody>
          <a:bodyPr spcFirstLastPara="1" wrap="square" lIns="83975" tIns="41975" rIns="83975" bIns="419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Bitwise Operations</a:t>
            </a:r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subTitle" idx="1"/>
          </p:nvPr>
        </p:nvSpPr>
        <p:spPr>
          <a:xfrm>
            <a:off x="589425" y="3441425"/>
            <a:ext cx="79941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i="1"/>
              <a:t>With materials from Jarrett Billingsley</a:t>
            </a:r>
            <a:endParaRPr i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>
            <a:spLocks noGrp="1"/>
          </p:cNvSpPr>
          <p:nvPr>
            <p:ph type="sldNum" idx="12"/>
          </p:nvPr>
        </p:nvSpPr>
        <p:spPr>
          <a:xfrm>
            <a:off x="8359800" y="5203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Bitwise AND ("Logical product")</a:t>
            </a:r>
            <a:endParaRPr/>
          </a:p>
        </p:txBody>
      </p:sp>
      <p:sp>
        <p:nvSpPr>
          <p:cNvPr id="138" name="Google Shape;138;p25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 dirty="0"/>
              <a:t>AND takes two bits and gives you one new one.</a:t>
            </a:r>
            <a:endParaRPr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 dirty="0"/>
              <a:t>it can be written a number of ways:</a:t>
            </a:r>
            <a:endParaRPr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dirty="0"/>
              <a:t>A&amp;B  A ∧ B  A ⋅ B  AB</a:t>
            </a:r>
            <a:endParaRPr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if we use the and instruction (or &amp; in C/Java):</a:t>
            </a:r>
            <a:endParaRPr/>
          </a:p>
        </p:txBody>
      </p:sp>
      <p:graphicFrame>
        <p:nvGraphicFramePr>
          <p:cNvPr id="139" name="Google Shape;139;p25"/>
          <p:cNvGraphicFramePr/>
          <p:nvPr/>
        </p:nvGraphicFramePr>
        <p:xfrm>
          <a:off x="6905101" y="1156500"/>
          <a:ext cx="1855500" cy="2830550"/>
        </p:xfrm>
        <a:graphic>
          <a:graphicData uri="http://schemas.openxmlformats.org/drawingml/2006/table">
            <a:tbl>
              <a:tblPr firstRow="1" lastCol="1" bandRow="1">
                <a:noFill/>
                <a:tableStyleId>{FF7425DA-0C73-4611-A1B2-7E2D07E5853E}</a:tableStyleId>
              </a:tblPr>
              <a:tblGrid>
                <a:gridCol w="61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8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/>
                        <a:t>A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/>
                        <a:t>B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/>
                        <a:t>Y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40" name="Google Shape;140;p25"/>
          <p:cNvGraphicFramePr/>
          <p:nvPr/>
        </p:nvGraphicFramePr>
        <p:xfrm>
          <a:off x="946175" y="2978830"/>
          <a:ext cx="4673700" cy="463300"/>
        </p:xfrm>
        <a:graphic>
          <a:graphicData uri="http://schemas.openxmlformats.org/drawingml/2006/table">
            <a:tbl>
              <a:tblPr bandRow="1">
                <a:noFill/>
                <a:tableStyleId>{FF7425DA-0C73-4611-A1B2-7E2D07E5853E}</a:tableStyleId>
              </a:tblPr>
              <a:tblGrid>
                <a:gridCol w="51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&amp;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1" name="Google Shape;141;p25"/>
          <p:cNvGraphicFramePr/>
          <p:nvPr/>
        </p:nvGraphicFramePr>
        <p:xfrm>
          <a:off x="946175" y="3468795"/>
          <a:ext cx="4673700" cy="463300"/>
        </p:xfrm>
        <a:graphic>
          <a:graphicData uri="http://schemas.openxmlformats.org/drawingml/2006/table">
            <a:tbl>
              <a:tblPr bandRow="1">
                <a:noFill/>
                <a:tableStyleId>{FF7425DA-0C73-4611-A1B2-7E2D07E5853E}</a:tableStyleId>
              </a:tblPr>
              <a:tblGrid>
                <a:gridCol w="51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142" name="Google Shape;142;p25"/>
          <p:cNvCxnSpPr/>
          <p:nvPr/>
        </p:nvCxnSpPr>
        <p:spPr>
          <a:xfrm>
            <a:off x="1098577" y="3445174"/>
            <a:ext cx="45213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143" name="Google Shape;143;p25"/>
          <p:cNvGraphicFramePr/>
          <p:nvPr/>
        </p:nvGraphicFramePr>
        <p:xfrm>
          <a:off x="946175" y="2508675"/>
          <a:ext cx="4673700" cy="463300"/>
        </p:xfrm>
        <a:graphic>
          <a:graphicData uri="http://schemas.openxmlformats.org/drawingml/2006/table">
            <a:tbl>
              <a:tblPr bandRow="1">
                <a:noFill/>
                <a:tableStyleId>{FF7425DA-0C73-4611-A1B2-7E2D07E5853E}</a:tableStyleId>
              </a:tblPr>
              <a:tblGrid>
                <a:gridCol w="51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144" name="Google Shape;144;p25"/>
          <p:cNvGrpSpPr/>
          <p:nvPr/>
        </p:nvGrpSpPr>
        <p:grpSpPr>
          <a:xfrm>
            <a:off x="952849" y="3948860"/>
            <a:ext cx="5149500" cy="778425"/>
            <a:chOff x="1378274" y="3861282"/>
            <a:chExt cx="5149500" cy="864917"/>
          </a:xfrm>
        </p:grpSpPr>
        <p:sp>
          <p:nvSpPr>
            <p:cNvPr id="145" name="Google Shape;145;p25"/>
            <p:cNvSpPr/>
            <p:nvPr/>
          </p:nvSpPr>
          <p:spPr>
            <a:xfrm>
              <a:off x="2057400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" name="Google Shape;146;p25"/>
            <p:cNvSpPr/>
            <p:nvPr/>
          </p:nvSpPr>
          <p:spPr>
            <a:xfrm>
              <a:off x="2572658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" name="Google Shape;147;p25"/>
            <p:cNvSpPr/>
            <p:nvPr/>
          </p:nvSpPr>
          <p:spPr>
            <a:xfrm>
              <a:off x="3087916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8" name="Google Shape;148;p25"/>
            <p:cNvSpPr/>
            <p:nvPr/>
          </p:nvSpPr>
          <p:spPr>
            <a:xfrm>
              <a:off x="3603174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9" name="Google Shape;149;p25"/>
            <p:cNvSpPr/>
            <p:nvPr/>
          </p:nvSpPr>
          <p:spPr>
            <a:xfrm>
              <a:off x="4118432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0" name="Google Shape;150;p25"/>
            <p:cNvSpPr/>
            <p:nvPr/>
          </p:nvSpPr>
          <p:spPr>
            <a:xfrm>
              <a:off x="4633690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" name="Google Shape;151;p25"/>
            <p:cNvSpPr/>
            <p:nvPr/>
          </p:nvSpPr>
          <p:spPr>
            <a:xfrm>
              <a:off x="5148948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" name="Google Shape;152;p25"/>
            <p:cNvSpPr/>
            <p:nvPr/>
          </p:nvSpPr>
          <p:spPr>
            <a:xfrm>
              <a:off x="5664203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" name="Google Shape;153;p25"/>
            <p:cNvSpPr txBox="1"/>
            <p:nvPr/>
          </p:nvSpPr>
          <p:spPr>
            <a:xfrm>
              <a:off x="1378274" y="4281599"/>
              <a:ext cx="51495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we did several </a:t>
              </a:r>
              <a:r>
                <a:rPr lang="en" sz="20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independent</a:t>
              </a:r>
              <a:r>
                <a:rPr lang="en" sz="2000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 AND operations.</a:t>
              </a:r>
              <a:endParaRPr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sldNum" idx="12"/>
          </p:nvPr>
        </p:nvSpPr>
        <p:spPr>
          <a:xfrm>
            <a:off x="8359800" y="5203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Bitwise OR ("Logical sum")</a:t>
            </a:r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we might say "and/or" in English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it can be written a number of ways: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A|B  A∨B  A+B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if we use the or instruction (or | in C/Java):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161" name="Google Shape;161;p26"/>
          <p:cNvGraphicFramePr/>
          <p:nvPr/>
        </p:nvGraphicFramePr>
        <p:xfrm>
          <a:off x="6710651" y="1137075"/>
          <a:ext cx="1855500" cy="2830550"/>
        </p:xfrm>
        <a:graphic>
          <a:graphicData uri="http://schemas.openxmlformats.org/drawingml/2006/table">
            <a:tbl>
              <a:tblPr firstRow="1" lastCol="1" bandRow="1">
                <a:noFill/>
                <a:tableStyleId>{FF7425DA-0C73-4611-A1B2-7E2D07E5853E}</a:tableStyleId>
              </a:tblPr>
              <a:tblGrid>
                <a:gridCol w="61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8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/>
                        <a:t>A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/>
                        <a:t>B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/>
                        <a:t>Y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62" name="Google Shape;162;p26"/>
          <p:cNvGraphicFramePr/>
          <p:nvPr/>
        </p:nvGraphicFramePr>
        <p:xfrm>
          <a:off x="946175" y="2978830"/>
          <a:ext cx="4673700" cy="463300"/>
        </p:xfrm>
        <a:graphic>
          <a:graphicData uri="http://schemas.openxmlformats.org/drawingml/2006/table">
            <a:tbl>
              <a:tblPr bandRow="1">
                <a:noFill/>
                <a:tableStyleId>{FF7425DA-0C73-4611-A1B2-7E2D07E5853E}</a:tableStyleId>
              </a:tblPr>
              <a:tblGrid>
                <a:gridCol w="51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|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63" name="Google Shape;163;p26"/>
          <p:cNvGraphicFramePr/>
          <p:nvPr/>
        </p:nvGraphicFramePr>
        <p:xfrm>
          <a:off x="946175" y="3468795"/>
          <a:ext cx="4673700" cy="463300"/>
        </p:xfrm>
        <a:graphic>
          <a:graphicData uri="http://schemas.openxmlformats.org/drawingml/2006/table">
            <a:tbl>
              <a:tblPr bandRow="1">
                <a:noFill/>
                <a:tableStyleId>{FF7425DA-0C73-4611-A1B2-7E2D07E5853E}</a:tableStyleId>
              </a:tblPr>
              <a:tblGrid>
                <a:gridCol w="51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164" name="Google Shape;164;p26"/>
          <p:cNvCxnSpPr/>
          <p:nvPr/>
        </p:nvCxnSpPr>
        <p:spPr>
          <a:xfrm>
            <a:off x="1098577" y="3445174"/>
            <a:ext cx="45213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165" name="Google Shape;165;p26"/>
          <p:cNvGraphicFramePr/>
          <p:nvPr/>
        </p:nvGraphicFramePr>
        <p:xfrm>
          <a:off x="946175" y="2508675"/>
          <a:ext cx="4673700" cy="463300"/>
        </p:xfrm>
        <a:graphic>
          <a:graphicData uri="http://schemas.openxmlformats.org/drawingml/2006/table">
            <a:tbl>
              <a:tblPr bandRow="1">
                <a:noFill/>
                <a:tableStyleId>{FF7425DA-0C73-4611-A1B2-7E2D07E5853E}</a:tableStyleId>
              </a:tblPr>
              <a:tblGrid>
                <a:gridCol w="51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166" name="Google Shape;166;p26"/>
          <p:cNvGrpSpPr/>
          <p:nvPr/>
        </p:nvGrpSpPr>
        <p:grpSpPr>
          <a:xfrm>
            <a:off x="952849" y="3948860"/>
            <a:ext cx="5149500" cy="778425"/>
            <a:chOff x="1378274" y="3861282"/>
            <a:chExt cx="5149500" cy="864917"/>
          </a:xfrm>
        </p:grpSpPr>
        <p:sp>
          <p:nvSpPr>
            <p:cNvPr id="167" name="Google Shape;167;p26"/>
            <p:cNvSpPr/>
            <p:nvPr/>
          </p:nvSpPr>
          <p:spPr>
            <a:xfrm>
              <a:off x="2057400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8" name="Google Shape;168;p26"/>
            <p:cNvSpPr/>
            <p:nvPr/>
          </p:nvSpPr>
          <p:spPr>
            <a:xfrm>
              <a:off x="2572658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9" name="Google Shape;169;p26"/>
            <p:cNvSpPr/>
            <p:nvPr/>
          </p:nvSpPr>
          <p:spPr>
            <a:xfrm>
              <a:off x="3087916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3603174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4118432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2" name="Google Shape;172;p26"/>
            <p:cNvSpPr/>
            <p:nvPr/>
          </p:nvSpPr>
          <p:spPr>
            <a:xfrm>
              <a:off x="4633690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3" name="Google Shape;173;p26"/>
            <p:cNvSpPr/>
            <p:nvPr/>
          </p:nvSpPr>
          <p:spPr>
            <a:xfrm>
              <a:off x="5148948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5664203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5" name="Google Shape;175;p26"/>
            <p:cNvSpPr txBox="1"/>
            <p:nvPr/>
          </p:nvSpPr>
          <p:spPr>
            <a:xfrm>
              <a:off x="1378274" y="4281599"/>
              <a:ext cx="51495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we did several </a:t>
              </a:r>
              <a:r>
                <a:rPr lang="en" sz="20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independent</a:t>
              </a:r>
              <a:r>
                <a:rPr lang="en" sz="20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 OR operations.</a:t>
              </a: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>
            <a:spLocks noGrp="1"/>
          </p:cNvSpPr>
          <p:nvPr>
            <p:ph type="sldNum" idx="12"/>
          </p:nvPr>
        </p:nvSpPr>
        <p:spPr>
          <a:xfrm>
            <a:off x="8359800" y="5203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Bitwise NOT</a:t>
            </a:r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the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~</a:t>
            </a:r>
            <a:r>
              <a:rPr lang="en"/>
              <a:t> instruction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183" name="Google Shape;183;p27"/>
          <p:cNvGraphicFramePr/>
          <p:nvPr/>
        </p:nvGraphicFramePr>
        <p:xfrm>
          <a:off x="6710651" y="1137075"/>
          <a:ext cx="1237000" cy="1698330"/>
        </p:xfrm>
        <a:graphic>
          <a:graphicData uri="http://schemas.openxmlformats.org/drawingml/2006/table">
            <a:tbl>
              <a:tblPr firstRow="1" lastCol="1" bandRow="1">
                <a:noFill/>
                <a:tableStyleId>{FF7425DA-0C73-4611-A1B2-7E2D07E5853E}</a:tableStyleId>
              </a:tblPr>
              <a:tblGrid>
                <a:gridCol w="61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/>
                        <a:t>A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/>
                        <a:t>Y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137950" marR="137950" marT="62075" marB="620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9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137950" marR="137950" marT="62075" marB="6207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84" name="Google Shape;184;p27"/>
          <p:cNvGraphicFramePr/>
          <p:nvPr/>
        </p:nvGraphicFramePr>
        <p:xfrm>
          <a:off x="946175" y="2554395"/>
          <a:ext cx="4673700" cy="463300"/>
        </p:xfrm>
        <a:graphic>
          <a:graphicData uri="http://schemas.openxmlformats.org/drawingml/2006/table">
            <a:tbl>
              <a:tblPr bandRow="1">
                <a:noFill/>
                <a:tableStyleId>{FF7425DA-0C73-4611-A1B2-7E2D07E5853E}</a:tableStyleId>
              </a:tblPr>
              <a:tblGrid>
                <a:gridCol w="51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endParaRPr sz="1300"/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E5B8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185" name="Google Shape;185;p27"/>
          <p:cNvCxnSpPr/>
          <p:nvPr/>
        </p:nvCxnSpPr>
        <p:spPr>
          <a:xfrm>
            <a:off x="1098577" y="2530774"/>
            <a:ext cx="45213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186" name="Google Shape;186;p27"/>
          <p:cNvGraphicFramePr/>
          <p:nvPr/>
        </p:nvGraphicFramePr>
        <p:xfrm>
          <a:off x="946175" y="2127675"/>
          <a:ext cx="4673700" cy="463300"/>
        </p:xfrm>
        <a:graphic>
          <a:graphicData uri="http://schemas.openxmlformats.org/drawingml/2006/table">
            <a:tbl>
              <a:tblPr bandRow="1">
                <a:noFill/>
                <a:tableStyleId>{FF7425DA-0C73-4611-A1B2-7E2D07E5853E}</a:tableStyleId>
              </a:tblPr>
              <a:tblGrid>
                <a:gridCol w="51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19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3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~</a:t>
                      </a:r>
                      <a:endParaRPr sz="25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50" marR="91450" marT="41150" marB="4115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300"/>
                    </a:p>
                  </a:txBody>
                  <a:tcPr marL="91450" marR="91450" marT="41150" marB="41150">
                    <a:solidFill>
                      <a:srgbClr val="D6E3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187" name="Google Shape;187;p27"/>
          <p:cNvGrpSpPr/>
          <p:nvPr/>
        </p:nvGrpSpPr>
        <p:grpSpPr>
          <a:xfrm>
            <a:off x="952849" y="3034460"/>
            <a:ext cx="5149500" cy="778425"/>
            <a:chOff x="1378274" y="3861282"/>
            <a:chExt cx="5149500" cy="864917"/>
          </a:xfrm>
        </p:grpSpPr>
        <p:sp>
          <p:nvSpPr>
            <p:cNvPr id="188" name="Google Shape;188;p27"/>
            <p:cNvSpPr/>
            <p:nvPr/>
          </p:nvSpPr>
          <p:spPr>
            <a:xfrm>
              <a:off x="2057400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2572658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3087916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3603174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4118432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4633690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5148948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5664203" y="3861282"/>
              <a:ext cx="228600" cy="383100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4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6" name="Google Shape;196;p27"/>
            <p:cNvSpPr txBox="1"/>
            <p:nvPr/>
          </p:nvSpPr>
          <p:spPr>
            <a:xfrm>
              <a:off x="1378274" y="4281599"/>
              <a:ext cx="51495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we did several </a:t>
              </a:r>
              <a:r>
                <a:rPr lang="en" sz="20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independent</a:t>
              </a:r>
              <a:r>
                <a:rPr lang="en" sz="20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 NOT operations.</a:t>
              </a:r>
              <a:endParaRPr/>
            </a:p>
          </p:txBody>
        </p:sp>
      </p:grpSp>
      <p:cxnSp>
        <p:nvCxnSpPr>
          <p:cNvPr id="197" name="Google Shape;197;p27"/>
          <p:cNvCxnSpPr/>
          <p:nvPr/>
        </p:nvCxnSpPr>
        <p:spPr>
          <a:xfrm>
            <a:off x="1098577" y="2582504"/>
            <a:ext cx="45213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 shifting</a:t>
            </a:r>
            <a:endParaRPr/>
          </a:p>
        </p:txBody>
      </p:sp>
      <p:sp>
        <p:nvSpPr>
          <p:cNvPr id="204" name="Google Shape;204;p28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50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besides AND, OR, and NOT, we can move bits around, too.</a:t>
            </a:r>
            <a:endParaRPr/>
          </a:p>
        </p:txBody>
      </p:sp>
      <p:sp>
        <p:nvSpPr>
          <p:cNvPr id="205" name="Google Shape;205;p28"/>
          <p:cNvSpPr txBox="1"/>
          <p:nvPr/>
        </p:nvSpPr>
        <p:spPr>
          <a:xfrm>
            <a:off x="2191793" y="1338737"/>
            <a:ext cx="3142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1 1 0 0 1 1 1 1</a:t>
            </a:r>
            <a:endParaRPr/>
          </a:p>
        </p:txBody>
      </p:sp>
      <p:sp>
        <p:nvSpPr>
          <p:cNvPr id="206" name="Google Shape;206;p28"/>
          <p:cNvSpPr txBox="1"/>
          <p:nvPr/>
        </p:nvSpPr>
        <p:spPr>
          <a:xfrm>
            <a:off x="1797454" y="2050436"/>
            <a:ext cx="3536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1 1 0 0 1 1 1 1 </a:t>
            </a: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endParaRPr/>
          </a:p>
        </p:txBody>
      </p:sp>
      <p:sp>
        <p:nvSpPr>
          <p:cNvPr id="207" name="Google Shape;207;p28"/>
          <p:cNvSpPr txBox="1"/>
          <p:nvPr/>
        </p:nvSpPr>
        <p:spPr>
          <a:xfrm>
            <a:off x="1403116" y="2763792"/>
            <a:ext cx="3930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1 1 0 0 1 1 1 1 </a:t>
            </a: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0 0</a:t>
            </a:r>
            <a:endParaRPr/>
          </a:p>
        </p:txBody>
      </p:sp>
      <p:sp>
        <p:nvSpPr>
          <p:cNvPr id="208" name="Google Shape;208;p28"/>
          <p:cNvSpPr txBox="1"/>
          <p:nvPr/>
        </p:nvSpPr>
        <p:spPr>
          <a:xfrm>
            <a:off x="1008777" y="3477148"/>
            <a:ext cx="432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1 1 0 0 1 1 1 1 </a:t>
            </a: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0 0 0</a:t>
            </a:r>
            <a:endParaRPr/>
          </a:p>
        </p:txBody>
      </p:sp>
      <p:sp>
        <p:nvSpPr>
          <p:cNvPr id="209" name="Google Shape;209;p28"/>
          <p:cNvSpPr txBox="1"/>
          <p:nvPr/>
        </p:nvSpPr>
        <p:spPr>
          <a:xfrm>
            <a:off x="614437" y="4190504"/>
            <a:ext cx="4719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1 1 0 0 1 1 1 1 </a:t>
            </a: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0 0 0 0</a:t>
            </a:r>
            <a:endParaRPr/>
          </a:p>
        </p:txBody>
      </p:sp>
      <p:sp>
        <p:nvSpPr>
          <p:cNvPr id="210" name="Google Shape;210;p28"/>
          <p:cNvSpPr txBox="1"/>
          <p:nvPr/>
        </p:nvSpPr>
        <p:spPr>
          <a:xfrm>
            <a:off x="5333999" y="1343974"/>
            <a:ext cx="2209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if we shift these bits </a:t>
            </a: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left by 1…</a:t>
            </a:r>
            <a:endParaRPr sz="22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1" name="Google Shape;211;p28"/>
          <p:cNvSpPr txBox="1"/>
          <p:nvPr/>
        </p:nvSpPr>
        <p:spPr>
          <a:xfrm>
            <a:off x="5333999" y="2050436"/>
            <a:ext cx="36576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 stick a </a:t>
            </a: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at the bottom</a:t>
            </a:r>
            <a:endParaRPr/>
          </a:p>
        </p:txBody>
      </p:sp>
      <p:grpSp>
        <p:nvGrpSpPr>
          <p:cNvPr id="212" name="Google Shape;212;p28"/>
          <p:cNvGrpSpPr/>
          <p:nvPr/>
        </p:nvGrpSpPr>
        <p:grpSpPr>
          <a:xfrm>
            <a:off x="2039393" y="1751456"/>
            <a:ext cx="3065173" cy="327780"/>
            <a:chOff x="2039393" y="1438062"/>
            <a:chExt cx="3065173" cy="364200"/>
          </a:xfrm>
        </p:grpSpPr>
        <p:cxnSp>
          <p:nvCxnSpPr>
            <p:cNvPr id="213" name="Google Shape;213;p28"/>
            <p:cNvCxnSpPr/>
            <p:nvPr/>
          </p:nvCxnSpPr>
          <p:spPr>
            <a:xfrm flipH="1">
              <a:off x="2039393" y="1438062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14" name="Google Shape;214;p28"/>
            <p:cNvCxnSpPr/>
            <p:nvPr/>
          </p:nvCxnSpPr>
          <p:spPr>
            <a:xfrm flipH="1">
              <a:off x="2433732" y="1438062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15" name="Google Shape;215;p28"/>
            <p:cNvCxnSpPr/>
            <p:nvPr/>
          </p:nvCxnSpPr>
          <p:spPr>
            <a:xfrm flipH="1">
              <a:off x="2828071" y="1438062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16" name="Google Shape;216;p28"/>
            <p:cNvCxnSpPr/>
            <p:nvPr/>
          </p:nvCxnSpPr>
          <p:spPr>
            <a:xfrm flipH="1">
              <a:off x="3222410" y="1438062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17" name="Google Shape;217;p28"/>
            <p:cNvCxnSpPr/>
            <p:nvPr/>
          </p:nvCxnSpPr>
          <p:spPr>
            <a:xfrm flipH="1">
              <a:off x="3616749" y="1438062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18" name="Google Shape;218;p28"/>
            <p:cNvCxnSpPr/>
            <p:nvPr/>
          </p:nvCxnSpPr>
          <p:spPr>
            <a:xfrm flipH="1">
              <a:off x="4011088" y="1438062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19" name="Google Shape;219;p28"/>
            <p:cNvCxnSpPr/>
            <p:nvPr/>
          </p:nvCxnSpPr>
          <p:spPr>
            <a:xfrm flipH="1">
              <a:off x="4405427" y="1438062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20" name="Google Shape;220;p28"/>
            <p:cNvCxnSpPr/>
            <p:nvPr/>
          </p:nvCxnSpPr>
          <p:spPr>
            <a:xfrm flipH="1">
              <a:off x="4799766" y="1438062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221" name="Google Shape;221;p28"/>
          <p:cNvSpPr txBox="1"/>
          <p:nvPr/>
        </p:nvSpPr>
        <p:spPr>
          <a:xfrm>
            <a:off x="5333998" y="2803189"/>
            <a:ext cx="36576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again!</a:t>
            </a:r>
            <a:endParaRPr/>
          </a:p>
        </p:txBody>
      </p:sp>
      <p:grpSp>
        <p:nvGrpSpPr>
          <p:cNvPr id="222" name="Google Shape;222;p28"/>
          <p:cNvGrpSpPr/>
          <p:nvPr/>
        </p:nvGrpSpPr>
        <p:grpSpPr>
          <a:xfrm>
            <a:off x="1638801" y="2475414"/>
            <a:ext cx="3453258" cy="327780"/>
            <a:chOff x="1638801" y="2242460"/>
            <a:chExt cx="3453258" cy="364200"/>
          </a:xfrm>
        </p:grpSpPr>
        <p:cxnSp>
          <p:nvCxnSpPr>
            <p:cNvPr id="223" name="Google Shape;223;p28"/>
            <p:cNvCxnSpPr/>
            <p:nvPr/>
          </p:nvCxnSpPr>
          <p:spPr>
            <a:xfrm flipH="1">
              <a:off x="1638801" y="2242460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24" name="Google Shape;224;p28"/>
            <p:cNvCxnSpPr/>
            <p:nvPr/>
          </p:nvCxnSpPr>
          <p:spPr>
            <a:xfrm flipH="1">
              <a:off x="2033140" y="2242460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25" name="Google Shape;225;p28"/>
            <p:cNvCxnSpPr/>
            <p:nvPr/>
          </p:nvCxnSpPr>
          <p:spPr>
            <a:xfrm flipH="1">
              <a:off x="2427479" y="2242460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26" name="Google Shape;226;p28"/>
            <p:cNvCxnSpPr/>
            <p:nvPr/>
          </p:nvCxnSpPr>
          <p:spPr>
            <a:xfrm flipH="1">
              <a:off x="2821818" y="2242460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27" name="Google Shape;227;p28"/>
            <p:cNvCxnSpPr/>
            <p:nvPr/>
          </p:nvCxnSpPr>
          <p:spPr>
            <a:xfrm flipH="1">
              <a:off x="3216157" y="2242460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28" name="Google Shape;228;p28"/>
            <p:cNvCxnSpPr/>
            <p:nvPr/>
          </p:nvCxnSpPr>
          <p:spPr>
            <a:xfrm flipH="1">
              <a:off x="3610496" y="2242460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29" name="Google Shape;229;p28"/>
            <p:cNvCxnSpPr/>
            <p:nvPr/>
          </p:nvCxnSpPr>
          <p:spPr>
            <a:xfrm flipH="1">
              <a:off x="4004835" y="2242460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30" name="Google Shape;230;p28"/>
            <p:cNvCxnSpPr/>
            <p:nvPr/>
          </p:nvCxnSpPr>
          <p:spPr>
            <a:xfrm flipH="1">
              <a:off x="4399174" y="2242460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31" name="Google Shape;231;p28"/>
            <p:cNvCxnSpPr/>
            <p:nvPr/>
          </p:nvCxnSpPr>
          <p:spPr>
            <a:xfrm flipH="1">
              <a:off x="4787259" y="2242460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232" name="Google Shape;232;p28"/>
          <p:cNvGrpSpPr/>
          <p:nvPr/>
        </p:nvGrpSpPr>
        <p:grpSpPr>
          <a:xfrm>
            <a:off x="1288398" y="3199372"/>
            <a:ext cx="3802827" cy="327780"/>
            <a:chOff x="1288398" y="3046858"/>
            <a:chExt cx="3802827" cy="364200"/>
          </a:xfrm>
        </p:grpSpPr>
        <p:cxnSp>
          <p:nvCxnSpPr>
            <p:cNvPr id="233" name="Google Shape;233;p28"/>
            <p:cNvCxnSpPr/>
            <p:nvPr/>
          </p:nvCxnSpPr>
          <p:spPr>
            <a:xfrm flipH="1">
              <a:off x="1637967" y="3046858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34" name="Google Shape;234;p28"/>
            <p:cNvCxnSpPr/>
            <p:nvPr/>
          </p:nvCxnSpPr>
          <p:spPr>
            <a:xfrm flipH="1">
              <a:off x="2032306" y="3046858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35" name="Google Shape;235;p28"/>
            <p:cNvCxnSpPr/>
            <p:nvPr/>
          </p:nvCxnSpPr>
          <p:spPr>
            <a:xfrm flipH="1">
              <a:off x="2426645" y="3046858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36" name="Google Shape;236;p28"/>
            <p:cNvCxnSpPr/>
            <p:nvPr/>
          </p:nvCxnSpPr>
          <p:spPr>
            <a:xfrm flipH="1">
              <a:off x="2820984" y="3046858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37" name="Google Shape;237;p28"/>
            <p:cNvCxnSpPr/>
            <p:nvPr/>
          </p:nvCxnSpPr>
          <p:spPr>
            <a:xfrm flipH="1">
              <a:off x="3215323" y="3046858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38" name="Google Shape;238;p28"/>
            <p:cNvCxnSpPr/>
            <p:nvPr/>
          </p:nvCxnSpPr>
          <p:spPr>
            <a:xfrm flipH="1">
              <a:off x="3609662" y="3046858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39" name="Google Shape;239;p28"/>
            <p:cNvCxnSpPr/>
            <p:nvPr/>
          </p:nvCxnSpPr>
          <p:spPr>
            <a:xfrm flipH="1">
              <a:off x="4004001" y="3046858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40" name="Google Shape;240;p28"/>
            <p:cNvCxnSpPr/>
            <p:nvPr/>
          </p:nvCxnSpPr>
          <p:spPr>
            <a:xfrm flipH="1">
              <a:off x="4398340" y="3046858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41" name="Google Shape;241;p28"/>
            <p:cNvCxnSpPr/>
            <p:nvPr/>
          </p:nvCxnSpPr>
          <p:spPr>
            <a:xfrm flipH="1">
              <a:off x="4786425" y="3046858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42" name="Google Shape;242;p28"/>
            <p:cNvCxnSpPr/>
            <p:nvPr/>
          </p:nvCxnSpPr>
          <p:spPr>
            <a:xfrm flipH="1">
              <a:off x="1288398" y="3046858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243" name="Google Shape;243;p28"/>
          <p:cNvGrpSpPr/>
          <p:nvPr/>
        </p:nvGrpSpPr>
        <p:grpSpPr>
          <a:xfrm>
            <a:off x="907400" y="3895573"/>
            <a:ext cx="4197166" cy="334010"/>
            <a:chOff x="907400" y="3820414"/>
            <a:chExt cx="4197166" cy="371122"/>
          </a:xfrm>
        </p:grpSpPr>
        <p:cxnSp>
          <p:nvCxnSpPr>
            <p:cNvPr id="244" name="Google Shape;244;p28"/>
            <p:cNvCxnSpPr/>
            <p:nvPr/>
          </p:nvCxnSpPr>
          <p:spPr>
            <a:xfrm flipH="1">
              <a:off x="1651308" y="3820414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45" name="Google Shape;245;p28"/>
            <p:cNvCxnSpPr/>
            <p:nvPr/>
          </p:nvCxnSpPr>
          <p:spPr>
            <a:xfrm flipH="1">
              <a:off x="2045647" y="3820414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46" name="Google Shape;246;p28"/>
            <p:cNvCxnSpPr/>
            <p:nvPr/>
          </p:nvCxnSpPr>
          <p:spPr>
            <a:xfrm flipH="1">
              <a:off x="2439986" y="3820414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47" name="Google Shape;247;p28"/>
            <p:cNvCxnSpPr/>
            <p:nvPr/>
          </p:nvCxnSpPr>
          <p:spPr>
            <a:xfrm flipH="1">
              <a:off x="2834325" y="3820414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48" name="Google Shape;248;p28"/>
            <p:cNvCxnSpPr/>
            <p:nvPr/>
          </p:nvCxnSpPr>
          <p:spPr>
            <a:xfrm flipH="1">
              <a:off x="3228664" y="3820414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49" name="Google Shape;249;p28"/>
            <p:cNvCxnSpPr/>
            <p:nvPr/>
          </p:nvCxnSpPr>
          <p:spPr>
            <a:xfrm flipH="1">
              <a:off x="3623003" y="3820414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50" name="Google Shape;250;p28"/>
            <p:cNvCxnSpPr/>
            <p:nvPr/>
          </p:nvCxnSpPr>
          <p:spPr>
            <a:xfrm flipH="1">
              <a:off x="4017342" y="3820414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51" name="Google Shape;251;p28"/>
            <p:cNvCxnSpPr/>
            <p:nvPr/>
          </p:nvCxnSpPr>
          <p:spPr>
            <a:xfrm flipH="1">
              <a:off x="4411681" y="3820414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52" name="Google Shape;252;p28"/>
            <p:cNvCxnSpPr/>
            <p:nvPr/>
          </p:nvCxnSpPr>
          <p:spPr>
            <a:xfrm flipH="1">
              <a:off x="4799766" y="3820414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53" name="Google Shape;253;p28"/>
            <p:cNvCxnSpPr/>
            <p:nvPr/>
          </p:nvCxnSpPr>
          <p:spPr>
            <a:xfrm flipH="1">
              <a:off x="1250716" y="3827336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54" name="Google Shape;254;p28"/>
            <p:cNvCxnSpPr/>
            <p:nvPr/>
          </p:nvCxnSpPr>
          <p:spPr>
            <a:xfrm flipH="1">
              <a:off x="907400" y="3820414"/>
              <a:ext cx="304800" cy="3642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255" name="Google Shape;255;p28"/>
          <p:cNvSpPr txBox="1"/>
          <p:nvPr/>
        </p:nvSpPr>
        <p:spPr>
          <a:xfrm>
            <a:off x="5333998" y="3485919"/>
            <a:ext cx="36576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AGAIN!</a:t>
            </a:r>
            <a:endParaRPr/>
          </a:p>
        </p:txBody>
      </p:sp>
      <p:sp>
        <p:nvSpPr>
          <p:cNvPr id="256" name="Google Shape;256;p28"/>
          <p:cNvSpPr txBox="1"/>
          <p:nvPr/>
        </p:nvSpPr>
        <p:spPr>
          <a:xfrm>
            <a:off x="5333998" y="4199275"/>
            <a:ext cx="36576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AGAIN!!!!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9"/>
          <p:cNvSpPr txBox="1"/>
          <p:nvPr/>
        </p:nvSpPr>
        <p:spPr>
          <a:xfrm>
            <a:off x="685800" y="2316740"/>
            <a:ext cx="1003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0011</a:t>
            </a:r>
            <a:endParaRPr/>
          </a:p>
        </p:txBody>
      </p:sp>
      <p:sp>
        <p:nvSpPr>
          <p:cNvPr id="262" name="Google Shape;262;p29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C/Java/Python/etc. use the &lt;&lt; operator for left shift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B = A &lt;&lt; 4; // B = A shifted left 4 bits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but wait, If the bottom 4 bits of the result are now 0s…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…what happened to the top 4 bits?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63" name="Google Shape;263;p29"/>
          <p:cNvSpPr txBox="1"/>
          <p:nvPr/>
        </p:nvSpPr>
        <p:spPr>
          <a:xfrm>
            <a:off x="694992" y="2316740"/>
            <a:ext cx="6883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0000 0000 1111 1100 1101 1100 1111</a:t>
            </a:r>
            <a:endParaRPr/>
          </a:p>
        </p:txBody>
      </p:sp>
      <p:sp>
        <p:nvSpPr>
          <p:cNvPr id="264" name="Google Shape;264;p29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65" name="Google Shape;265;p29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Left-shifting in C</a:t>
            </a:r>
            <a:endParaRPr/>
          </a:p>
        </p:txBody>
      </p:sp>
      <p:sp>
        <p:nvSpPr>
          <p:cNvPr id="266" name="Google Shape;266;p29"/>
          <p:cNvSpPr txBox="1"/>
          <p:nvPr/>
        </p:nvSpPr>
        <p:spPr>
          <a:xfrm>
            <a:off x="1619317" y="2316740"/>
            <a:ext cx="6883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0000 0000 1111 1100 1101 1100 1111</a:t>
            </a:r>
            <a:endParaRPr/>
          </a:p>
        </p:txBody>
      </p:sp>
      <p:sp>
        <p:nvSpPr>
          <p:cNvPr id="267" name="Google Shape;267;p29"/>
          <p:cNvSpPr txBox="1"/>
          <p:nvPr/>
        </p:nvSpPr>
        <p:spPr>
          <a:xfrm>
            <a:off x="7502600" y="2310140"/>
            <a:ext cx="1003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0000</a:t>
            </a:r>
            <a:endParaRPr/>
          </a:p>
        </p:txBody>
      </p:sp>
      <p:sp>
        <p:nvSpPr>
          <p:cNvPr id="268" name="Google Shape;268;p29"/>
          <p:cNvSpPr txBox="1"/>
          <p:nvPr/>
        </p:nvSpPr>
        <p:spPr>
          <a:xfrm>
            <a:off x="2231472" y="3176368"/>
            <a:ext cx="65316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bits that get "shifted off" the top are </a:t>
            </a:r>
            <a:r>
              <a:rPr lang="en" sz="2200" b="1">
                <a:solidFill>
                  <a:srgbClr val="FF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discarded.</a:t>
            </a: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this </a:t>
            </a:r>
            <a:r>
              <a:rPr lang="en" sz="2200" i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may or may not</a:t>
            </a:r>
            <a:r>
              <a:rPr lang="en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lead to problems!</a:t>
            </a:r>
            <a:endParaRPr/>
          </a:p>
        </p:txBody>
      </p:sp>
      <p:sp>
        <p:nvSpPr>
          <p:cNvPr id="269" name="Google Shape;269;p29"/>
          <p:cNvSpPr/>
          <p:nvPr/>
        </p:nvSpPr>
        <p:spPr>
          <a:xfrm rot="-5400000">
            <a:off x="82086" y="3128386"/>
            <a:ext cx="1207405" cy="1176172"/>
          </a:xfrm>
          <a:prstGeom prst="flowChartMagneticDrum">
            <a:avLst/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9"/>
          <p:cNvSpPr txBox="1"/>
          <p:nvPr/>
        </p:nvSpPr>
        <p:spPr>
          <a:xfrm>
            <a:off x="97707" y="3314027"/>
            <a:ext cx="1176175" cy="1006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Bit Bucket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EEEEEE"/>
      </a:lt1>
      <a:dk2>
        <a:srgbClr val="000000"/>
      </a:dk2>
      <a:lt2>
        <a:srgbClr val="EEEEEE"/>
      </a:lt2>
      <a:accent1>
        <a:srgbClr val="003594"/>
      </a:accent1>
      <a:accent2>
        <a:srgbClr val="212121"/>
      </a:accent2>
      <a:accent3>
        <a:srgbClr val="FFF2CC"/>
      </a:accent3>
      <a:accent4>
        <a:srgbClr val="FBE5D6"/>
      </a:accent4>
      <a:accent5>
        <a:srgbClr val="D6DCE5"/>
      </a:accent5>
      <a:accent6>
        <a:srgbClr val="E2F0D9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2393</Words>
  <Application>Microsoft Macintosh PowerPoint</Application>
  <PresentationFormat>On-screen Show (16:9)</PresentationFormat>
  <Paragraphs>473</Paragraphs>
  <Slides>29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5" baseType="lpstr">
      <vt:lpstr>Open Sans</vt:lpstr>
      <vt:lpstr>Trebuchet MS</vt:lpstr>
      <vt:lpstr>Quattrocento Sans</vt:lpstr>
      <vt:lpstr>Libre Franklin</vt:lpstr>
      <vt:lpstr>EB Garamond</vt:lpstr>
      <vt:lpstr>Open Sans Bold</vt:lpstr>
      <vt:lpstr>Open Sans Medium</vt:lpstr>
      <vt:lpstr>Roboto Mono</vt:lpstr>
      <vt:lpstr>Calibri</vt:lpstr>
      <vt:lpstr>Puritan</vt:lpstr>
      <vt:lpstr>Wingdings</vt:lpstr>
      <vt:lpstr>Open Sans SemiBold</vt:lpstr>
      <vt:lpstr>Consolas</vt:lpstr>
      <vt:lpstr>Helvetica Neue</vt:lpstr>
      <vt:lpstr>Arial</vt:lpstr>
      <vt:lpstr>Simple Light</vt:lpstr>
      <vt:lpstr>Recitation 2: Bitwise Operators and I/O </vt:lpstr>
      <vt:lpstr>Agenda</vt:lpstr>
      <vt:lpstr>Course News</vt:lpstr>
      <vt:lpstr>Bitwise Operations</vt:lpstr>
      <vt:lpstr>Bitwise AND ("Logical product")</vt:lpstr>
      <vt:lpstr>Bitwise OR ("Logical sum")</vt:lpstr>
      <vt:lpstr>Bitwise NOT</vt:lpstr>
      <vt:lpstr>Bit shifting</vt:lpstr>
      <vt:lpstr>Left-shifting in C</vt:lpstr>
      <vt:lpstr>So… what does it DO?</vt:lpstr>
      <vt:lpstr>a &lt;&lt; n == a × 2n</vt:lpstr>
      <vt:lpstr>&lt;_&lt;   &gt;_&gt;</vt:lpstr>
      <vt:lpstr>a &gt;&gt;&gt; n == a ÷ 2n</vt:lpstr>
      <vt:lpstr>Signed numbers messing things up again</vt:lpstr>
      <vt:lpstr>Uh oh, they're fighting</vt:lpstr>
      <vt:lpstr>Doing modulo with bitwise AND</vt:lpstr>
      <vt:lpstr>Bitwise != Logical</vt:lpstr>
      <vt:lpstr>Quiz Time! (Don’t worry, it’s for completion) The access code is:_______</vt:lpstr>
      <vt:lpstr>C Programming</vt:lpstr>
      <vt:lpstr>Standard C Library (libc)</vt:lpstr>
      <vt:lpstr>man gives us information about functions, commands, libraries</vt:lpstr>
      <vt:lpstr>Detailed look at using printf()</vt:lpstr>
      <vt:lpstr>Reading Input using scanf()</vt:lpstr>
      <vt:lpstr>Example code using scanf() (live demo)</vt:lpstr>
      <vt:lpstr>Lab 1: Data Lab</vt:lpstr>
      <vt:lpstr>Part A: Practicing Data and Bitwise Manipulation</vt:lpstr>
      <vt:lpstr>Part A: Understanding sizeof()</vt:lpstr>
      <vt:lpstr>B2: Understanding ternary operators</vt:lpstr>
      <vt:lpstr>B3: Creating a simple calculator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C Programming</dc:title>
  <cp:lastModifiedBy>Griffin Hurt</cp:lastModifiedBy>
  <cp:revision>10</cp:revision>
  <dcterms:modified xsi:type="dcterms:W3CDTF">2024-01-27T15:22:21Z</dcterms:modified>
</cp:coreProperties>
</file>